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89213" y="1280161"/>
            <a:ext cx="8915399" cy="2377440"/>
          </a:xfrm>
        </p:spPr>
        <p:txBody>
          <a:bodyPr>
            <a:normAutofit/>
          </a:bodyPr>
          <a:lstStyle/>
          <a:p>
            <a:r>
              <a:rPr lang="uk-UA" sz="3200" dirty="0" smtClean="0"/>
              <a:t>РЕКОМЕНДАЦІЇ ЩОДО ПОКРАЩЕННЯ НАЦІОНАЛЬНОГО ЗАКОНОДАВСТВА ПРО СОЦІАЛЬНІ ПОСЛУГИ НА БАЗІ МІЖНАРОДНИХ ПРАКТИК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89213" y="4362994"/>
            <a:ext cx="8915399" cy="1959429"/>
          </a:xfrm>
        </p:spPr>
        <p:txBody>
          <a:bodyPr/>
          <a:lstStyle/>
          <a:p>
            <a:r>
              <a:rPr lang="uk-UA" sz="2400" dirty="0" smtClean="0"/>
              <a:t>Олександр </a:t>
            </a:r>
            <a:r>
              <a:rPr lang="uk-UA" sz="2400" dirty="0" err="1" smtClean="0"/>
              <a:t>Вінніков</a:t>
            </a:r>
            <a:r>
              <a:rPr lang="uk-UA" sz="2400" dirty="0" smtClean="0"/>
              <a:t>, Михайло Чаплига, експерти ОБСЄ</a:t>
            </a:r>
          </a:p>
          <a:p>
            <a:endParaRPr lang="uk-UA" dirty="0"/>
          </a:p>
          <a:p>
            <a:endParaRPr lang="ru-RU" dirty="0"/>
          </a:p>
        </p:txBody>
      </p:sp>
      <p:pic>
        <p:nvPicPr>
          <p:cNvPr id="4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2629" y="5434149"/>
            <a:ext cx="6008914" cy="7968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532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«</a:t>
            </a:r>
            <a:r>
              <a:rPr lang="uk-UA" dirty="0" err="1" smtClean="0"/>
              <a:t>Метавиклики</a:t>
            </a:r>
            <a:r>
              <a:rPr lang="uk-UA" dirty="0" smtClean="0"/>
              <a:t>» для розвитку соціальних послуг в Україні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Основні чинники зростання попиту на соціальні послуги включають:</a:t>
            </a:r>
          </a:p>
          <a:p>
            <a:pPr lvl="1"/>
            <a:r>
              <a:rPr lang="uk-UA" dirty="0" smtClean="0"/>
              <a:t>Несприятливі довгострокові демографічні тенденції (старіння населення, міграції)</a:t>
            </a:r>
          </a:p>
          <a:p>
            <a:pPr lvl="1"/>
            <a:r>
              <a:rPr lang="uk-UA" dirty="0" smtClean="0"/>
              <a:t>Високі ризики виникнення складних життєвих обставин (інвалідність, хронічні та тяжкі хвороби, внутрішні переміщення)</a:t>
            </a:r>
          </a:p>
          <a:p>
            <a:pPr lvl="1"/>
            <a:r>
              <a:rPr lang="uk-UA" dirty="0" smtClean="0"/>
              <a:t>Досягнення практичного максимуму бюджетного фінансування соціальних витрат (понад 35% ВВП)</a:t>
            </a:r>
          </a:p>
          <a:p>
            <a:pPr lvl="1"/>
            <a:r>
              <a:rPr lang="uk-UA" dirty="0" smtClean="0"/>
              <a:t>Низька адресність соціальних послуг</a:t>
            </a:r>
          </a:p>
          <a:p>
            <a:pPr lvl="1"/>
            <a:r>
              <a:rPr lang="uk-UA" dirty="0" smtClean="0"/>
              <a:t>Високі корупційні ризики (в т. ч. нецільове використання бюджетних коштів, використання соціальних послуг для електоральних маніпуляцій)</a:t>
            </a:r>
          </a:p>
          <a:p>
            <a:pPr lvl="1"/>
            <a:r>
              <a:rPr lang="uk-UA" dirty="0" smtClean="0"/>
              <a:t>Низький рівень довіри до ефективності державної соціальної політики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50471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Загальні структурні виклики у наданні соціальних послуг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Незначна питома вага соціальних послуг у системі соціального захисту і забезпечення, обмежене розуміння ролі соціальних послуг</a:t>
            </a:r>
          </a:p>
          <a:p>
            <a:r>
              <a:rPr lang="uk-UA" dirty="0" smtClean="0"/>
              <a:t>Колізії національного законодавства та адміністративної практики в чотирьох базових секторах (соціальні послуги для дітей, молоді та сімей; пенсіонерів і ветеранів; людей з інвалідністю; «груп ризику»)</a:t>
            </a:r>
          </a:p>
          <a:p>
            <a:r>
              <a:rPr lang="uk-UA" dirty="0" smtClean="0"/>
              <a:t>Пріоритетність бюджетного фінансування «інститутів» замість «послуг», що ускладнює врахування особливих потреб та стандартів </a:t>
            </a:r>
            <a:r>
              <a:rPr lang="uk-UA" dirty="0" err="1" smtClean="0"/>
              <a:t>соцпослуг</a:t>
            </a:r>
            <a:r>
              <a:rPr lang="uk-UA" dirty="0" smtClean="0"/>
              <a:t>, які прямо не </a:t>
            </a:r>
            <a:r>
              <a:rPr lang="uk-UA" dirty="0" err="1" smtClean="0"/>
              <a:t>пов</a:t>
            </a:r>
            <a:r>
              <a:rPr lang="en-US" dirty="0" smtClean="0"/>
              <a:t>’</a:t>
            </a:r>
            <a:r>
              <a:rPr lang="uk-UA" dirty="0" err="1" smtClean="0"/>
              <a:t>язані</a:t>
            </a:r>
            <a:r>
              <a:rPr lang="uk-UA" dirty="0" smtClean="0"/>
              <a:t> з фінансуванням бюджетних установ (закладів)</a:t>
            </a:r>
          </a:p>
          <a:p>
            <a:r>
              <a:rPr lang="uk-UA" dirty="0" smtClean="0"/>
              <a:t>Відсутність стимулів до формування ринку соціальних послуг та диверсифікації джерел їх фінансування</a:t>
            </a:r>
          </a:p>
          <a:p>
            <a:r>
              <a:rPr lang="uk-UA" dirty="0" smtClean="0"/>
              <a:t>Недостатня організаційна спроможність і прозорість більшості ОГС та ризики монополізації соціальних послуг невеликою групою ОГС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81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Виклики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децентрал</a:t>
            </a:r>
            <a:r>
              <a:rPr lang="uk-UA" dirty="0" err="1" smtClean="0"/>
              <a:t>ізації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Нечіткий поділ власних і делегованих повноважень органів місцевого самоврядування в сфері соціальних послуг</a:t>
            </a:r>
          </a:p>
          <a:p>
            <a:r>
              <a:rPr lang="uk-UA" dirty="0" smtClean="0"/>
              <a:t>Визначення пріоритетів за умов надмірної дрібності цільових груп та публічних соціальних гарантій і </a:t>
            </a:r>
            <a:r>
              <a:rPr lang="uk-UA" dirty="0" err="1" smtClean="0"/>
              <a:t>зобов</a:t>
            </a:r>
            <a:r>
              <a:rPr lang="en-US" dirty="0" smtClean="0"/>
              <a:t>’</a:t>
            </a:r>
            <a:r>
              <a:rPr lang="uk-UA" dirty="0" err="1" smtClean="0"/>
              <a:t>язань</a:t>
            </a:r>
            <a:r>
              <a:rPr lang="uk-UA" dirty="0" smtClean="0"/>
              <a:t> </a:t>
            </a:r>
          </a:p>
          <a:p>
            <a:r>
              <a:rPr lang="uk-UA" dirty="0" smtClean="0"/>
              <a:t>Відсутність на місцевому рівні ефективних оцінок і прогнозування потреб у соціальних послугах</a:t>
            </a:r>
          </a:p>
          <a:p>
            <a:r>
              <a:rPr lang="uk-UA" dirty="0" smtClean="0"/>
              <a:t>Відсутність стимулів до </a:t>
            </a:r>
            <a:r>
              <a:rPr lang="uk-UA" dirty="0" err="1" smtClean="0"/>
              <a:t>деінституціоналізації</a:t>
            </a:r>
            <a:r>
              <a:rPr lang="uk-UA" dirty="0" smtClean="0"/>
              <a:t> соціальних послуг, запровадження раннього виявлення і раннього втручання</a:t>
            </a:r>
          </a:p>
          <a:p>
            <a:r>
              <a:rPr lang="uk-UA" dirty="0" smtClean="0"/>
              <a:t>Наявність дискримінаційних вимог та регуляторних бар</a:t>
            </a:r>
            <a:r>
              <a:rPr lang="en-US" dirty="0" smtClean="0"/>
              <a:t>’</a:t>
            </a:r>
            <a:r>
              <a:rPr lang="uk-UA" dirty="0" err="1" smtClean="0"/>
              <a:t>єрів</a:t>
            </a:r>
            <a:r>
              <a:rPr lang="uk-UA" dirty="0" smtClean="0"/>
              <a:t> щодо ОГС</a:t>
            </a:r>
          </a:p>
          <a:p>
            <a:r>
              <a:rPr lang="uk-UA" dirty="0" smtClean="0"/>
              <a:t>Брак знань і навичок для залучення небюджетного фінансування (в т. ч. соціальних інвестицій та соціального підприємництва)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0457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Покращення доступу ОГС до надання соціальних послуг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Залучати ОГС до оцінки та прогнозування потреб домогосподарств, цільових груп і громад щодо соціальних послуг на національному, регіональному і місцевому рівнях</a:t>
            </a:r>
          </a:p>
          <a:p>
            <a:r>
              <a:rPr lang="uk-UA" dirty="0" smtClean="0"/>
              <a:t>Визначення додаткових джерел інформації про потреби в соціальних послугах (статистична інформація, огляд судової практики, дослідження у сфері соціальних послуг, тематичні фокус-групи тощо)</a:t>
            </a:r>
          </a:p>
          <a:p>
            <a:r>
              <a:rPr lang="uk-UA" dirty="0" err="1" smtClean="0"/>
              <a:t>Обов</a:t>
            </a:r>
            <a:r>
              <a:rPr lang="en-US" dirty="0" smtClean="0"/>
              <a:t>’</a:t>
            </a:r>
            <a:r>
              <a:rPr lang="uk-UA" dirty="0" err="1" smtClean="0"/>
              <a:t>язково</a:t>
            </a:r>
            <a:r>
              <a:rPr lang="uk-UA" dirty="0" smtClean="0"/>
              <a:t> залучати ОГС до оцінки та експертизи державних стандартів і нормативів соціальних послуг</a:t>
            </a:r>
          </a:p>
          <a:p>
            <a:r>
              <a:rPr lang="uk-UA" dirty="0" err="1" smtClean="0"/>
              <a:t>Обов</a:t>
            </a:r>
            <a:r>
              <a:rPr lang="en-US" dirty="0" smtClean="0"/>
              <a:t>’</a:t>
            </a:r>
            <a:r>
              <a:rPr lang="uk-UA" dirty="0" err="1" smtClean="0"/>
              <a:t>язково</a:t>
            </a:r>
            <a:r>
              <a:rPr lang="uk-UA" dirty="0" smtClean="0"/>
              <a:t> залучати ОГС до розробки соціального замовлення, регіональних і місцевих програм надання додаткових соціальних послуг</a:t>
            </a:r>
          </a:p>
          <a:p>
            <a:r>
              <a:rPr lang="uk-UA" dirty="0" smtClean="0"/>
              <a:t>Залучати ОГС до розробки і виконання планів професійної освіти, професійної підготовки і професійного розвитку надавачів </a:t>
            </a:r>
            <a:r>
              <a:rPr lang="uk-UA" dirty="0" err="1" smtClean="0"/>
              <a:t>соцпослуг</a:t>
            </a:r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6608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/>
              <a:t>Покращення доступу ОГС до надання соціальних </a:t>
            </a:r>
            <a:r>
              <a:rPr lang="uk-UA" dirty="0" smtClean="0"/>
              <a:t>послуг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Розробити і запустити Єдиної інформаційно-аналітичної системи соціального захисту, що включатиме централізовані реєстри і бази даних та забезпечить інтеграцію відкритих даних про отримувачів і надавачів соціальних послуг</a:t>
            </a:r>
          </a:p>
          <a:p>
            <a:r>
              <a:rPr lang="uk-UA" dirty="0" smtClean="0"/>
              <a:t>Визначити </a:t>
            </a:r>
            <a:r>
              <a:rPr lang="uk-UA" dirty="0" err="1" smtClean="0"/>
              <a:t>обов</a:t>
            </a:r>
            <a:r>
              <a:rPr lang="en-US" dirty="0" smtClean="0"/>
              <a:t>’</a:t>
            </a:r>
            <a:r>
              <a:rPr lang="uk-UA" dirty="0" err="1" smtClean="0"/>
              <a:t>язки</a:t>
            </a:r>
            <a:r>
              <a:rPr lang="uk-UA" dirty="0" smtClean="0"/>
              <a:t> ОГС щодо захисту персональних даних отримувачів соціальних послуг та доступності операційної звітності організацій, що надають соціальні послуги</a:t>
            </a:r>
          </a:p>
          <a:p>
            <a:r>
              <a:rPr lang="uk-UA" dirty="0" smtClean="0"/>
              <a:t>Розробити зміни до законодавства щодо нагляду за умовами утримання в приватних закладах у рамках Національного превентивного механізму</a:t>
            </a:r>
          </a:p>
          <a:p>
            <a:r>
              <a:rPr lang="uk-UA" dirty="0" smtClean="0"/>
              <a:t>Залучати ОГС до розробки інформаційної політики, комунікаційних стратегій та соціальної реклами у сфері соціальних послуг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49148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Покращення доступу ОГС до надання соціальних послуг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Розробити «дорожню карту»/методику уповноваженого державного органу з залучення ОГС до надання соціальних послуг</a:t>
            </a:r>
          </a:p>
          <a:p>
            <a:r>
              <a:rPr lang="uk-UA" dirty="0" smtClean="0"/>
              <a:t>Визначити перелік «суспільно значущих соціальних послуг» (відмова в яких загрожує публічному порядку або </a:t>
            </a:r>
            <a:r>
              <a:rPr lang="uk-UA" dirty="0" err="1" smtClean="0"/>
              <a:t>здоров</a:t>
            </a:r>
            <a:r>
              <a:rPr lang="en-US" dirty="0" smtClean="0"/>
              <a:t>’</a:t>
            </a:r>
            <a:r>
              <a:rPr lang="uk-UA" dirty="0" smtClean="0"/>
              <a:t>ю населення)</a:t>
            </a:r>
          </a:p>
          <a:p>
            <a:r>
              <a:rPr lang="uk-UA" dirty="0" smtClean="0"/>
              <a:t>Заборонити встановлення кваліфікаційних вимог до ОГС, які не мають прямого впливу на доступність, якість і результативність </a:t>
            </a:r>
            <a:r>
              <a:rPr lang="uk-UA" dirty="0" err="1" smtClean="0"/>
              <a:t>соцпослуг</a:t>
            </a:r>
            <a:endParaRPr lang="uk-UA" dirty="0" smtClean="0"/>
          </a:p>
          <a:p>
            <a:r>
              <a:rPr lang="uk-UA" dirty="0" smtClean="0"/>
              <a:t>Визначити пріоритетність для довгострокових договорів з ОГС запобігання виникненню складних життєвих обставин, реабілітацію, габілітацію та адаптацію отримувачів </a:t>
            </a:r>
            <a:r>
              <a:rPr lang="uk-UA" dirty="0" err="1" smtClean="0"/>
              <a:t>соцпослуг</a:t>
            </a:r>
            <a:endParaRPr lang="uk-UA" dirty="0" smtClean="0"/>
          </a:p>
          <a:p>
            <a:r>
              <a:rPr lang="uk-UA" dirty="0" smtClean="0"/>
              <a:t>Визначити види соціальних послуг та ліміти бюджетного фінансування, щодо яких має проводитися попередній організаційний аудит ОГС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1985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Покращення доступу ОГС до надання соціальних послуг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Відмовитися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калькуляції</a:t>
            </a:r>
            <a:r>
              <a:rPr lang="ru-RU" dirty="0" smtClean="0"/>
              <a:t> для </a:t>
            </a:r>
            <a:r>
              <a:rPr lang="ru-RU" dirty="0" err="1" smtClean="0"/>
              <a:t>кожної</a:t>
            </a:r>
            <a:r>
              <a:rPr lang="ru-RU" dirty="0" smtClean="0"/>
              <a:t> </a:t>
            </a:r>
            <a:r>
              <a:rPr lang="ru-RU" dirty="0" err="1" smtClean="0"/>
              <a:t>соціальної</a:t>
            </a:r>
            <a:r>
              <a:rPr lang="ru-RU" dirty="0" smtClean="0"/>
              <a:t> </a:t>
            </a:r>
            <a:r>
              <a:rPr lang="ru-RU" dirty="0" err="1" smtClean="0"/>
              <a:t>послуги</a:t>
            </a:r>
            <a:r>
              <a:rPr lang="ru-RU" dirty="0" smtClean="0"/>
              <a:t>, </a:t>
            </a:r>
            <a:r>
              <a:rPr lang="ru-RU" dirty="0" err="1" smtClean="0"/>
              <a:t>визначити</a:t>
            </a:r>
            <a:r>
              <a:rPr lang="ru-RU" dirty="0" smtClean="0"/>
              <a:t> </a:t>
            </a:r>
            <a:r>
              <a:rPr lang="ru-RU" dirty="0" err="1" smtClean="0"/>
              <a:t>фінансові</a:t>
            </a:r>
            <a:r>
              <a:rPr lang="ru-RU" dirty="0" smtClean="0"/>
              <a:t> </a:t>
            </a:r>
            <a:r>
              <a:rPr lang="ru-RU" dirty="0" err="1" smtClean="0"/>
              <a:t>ліміти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err="1" smtClean="0"/>
              <a:t>розрахунку</a:t>
            </a:r>
            <a:r>
              <a:rPr lang="ru-RU" dirty="0" smtClean="0"/>
              <a:t> на одного </a:t>
            </a:r>
            <a:r>
              <a:rPr lang="ru-RU" dirty="0" err="1" smtClean="0"/>
              <a:t>отримувача</a:t>
            </a:r>
            <a:r>
              <a:rPr lang="ru-RU" dirty="0" smtClean="0"/>
              <a:t> </a:t>
            </a:r>
            <a:r>
              <a:rPr lang="ru-RU" dirty="0" err="1" smtClean="0"/>
              <a:t>пропорційно</a:t>
            </a:r>
            <a:r>
              <a:rPr lang="ru-RU" dirty="0" smtClean="0"/>
              <a:t> до </a:t>
            </a:r>
            <a:r>
              <a:rPr lang="ru-RU" dirty="0" err="1" smtClean="0"/>
              <a:t>розміру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поточного доходу/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активів</a:t>
            </a:r>
            <a:r>
              <a:rPr lang="ru-RU" dirty="0" smtClean="0"/>
              <a:t> (</a:t>
            </a:r>
            <a:r>
              <a:rPr lang="ru-RU" dirty="0" err="1" smtClean="0"/>
              <a:t>крім</a:t>
            </a:r>
            <a:r>
              <a:rPr lang="ru-RU" dirty="0" smtClean="0"/>
              <a:t> </a:t>
            </a:r>
            <a:r>
              <a:rPr lang="ru-RU" dirty="0" err="1" smtClean="0"/>
              <a:t>суспільно</a:t>
            </a:r>
            <a:r>
              <a:rPr lang="ru-RU" dirty="0" smtClean="0"/>
              <a:t> </a:t>
            </a:r>
            <a:r>
              <a:rPr lang="ru-RU" dirty="0" err="1" smtClean="0"/>
              <a:t>значущих</a:t>
            </a:r>
            <a:r>
              <a:rPr lang="ru-RU" dirty="0" smtClean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)</a:t>
            </a:r>
            <a:endParaRPr lang="ru-RU" dirty="0"/>
          </a:p>
          <a:p>
            <a:r>
              <a:rPr lang="uk-UA" dirty="0" smtClean="0"/>
              <a:t>Встановити індикатори результативності бюджетного фінансування соціальних послуг </a:t>
            </a:r>
            <a:r>
              <a:rPr lang="uk-UA" dirty="0" err="1" smtClean="0"/>
              <a:t>пропорційно</a:t>
            </a:r>
            <a:r>
              <a:rPr lang="uk-UA" dirty="0" smtClean="0"/>
              <a:t> до розміру державної соціальної допомоги, право на яку має отримувач соціальних послуг</a:t>
            </a:r>
            <a:endParaRPr lang="ru-RU" dirty="0" smtClean="0"/>
          </a:p>
          <a:p>
            <a:r>
              <a:rPr lang="ru-RU" dirty="0" err="1" smtClean="0"/>
              <a:t>Відмовитися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застосування</a:t>
            </a:r>
            <a:r>
              <a:rPr lang="ru-RU" dirty="0" smtClean="0"/>
              <a:t> до ОГС </a:t>
            </a:r>
            <a:r>
              <a:rPr lang="ru-RU" dirty="0" err="1" smtClean="0"/>
              <a:t>фінансових</a:t>
            </a:r>
            <a:r>
              <a:rPr lang="ru-RU" dirty="0" smtClean="0"/>
              <a:t> </a:t>
            </a:r>
            <a:r>
              <a:rPr lang="ru-RU" dirty="0" err="1" smtClean="0"/>
              <a:t>лімітів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нормативів</a:t>
            </a:r>
            <a:r>
              <a:rPr lang="ru-RU" dirty="0" smtClean="0"/>
              <a:t> для </a:t>
            </a:r>
            <a:r>
              <a:rPr lang="ru-RU" dirty="0" err="1" smtClean="0"/>
              <a:t>бюджетних</a:t>
            </a:r>
            <a:r>
              <a:rPr lang="ru-RU" dirty="0" smtClean="0"/>
              <a:t> </a:t>
            </a:r>
            <a:r>
              <a:rPr lang="ru-RU" dirty="0" err="1" smtClean="0"/>
              <a:t>установ</a:t>
            </a:r>
            <a:endParaRPr lang="ru-RU" dirty="0"/>
          </a:p>
          <a:p>
            <a:r>
              <a:rPr lang="ru-RU" dirty="0" err="1" smtClean="0"/>
              <a:t>Включати</a:t>
            </a:r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smtClean="0"/>
              <a:t>договори з ОГС </a:t>
            </a:r>
            <a:r>
              <a:rPr lang="ru-RU" dirty="0" err="1" smtClean="0"/>
              <a:t>застережень</a:t>
            </a:r>
            <a:r>
              <a:rPr lang="ru-RU" dirty="0" smtClean="0"/>
              <a:t> про </a:t>
            </a:r>
            <a:r>
              <a:rPr lang="ru-RU" dirty="0" err="1" smtClean="0"/>
              <a:t>передання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завершення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договору </a:t>
            </a:r>
            <a:r>
              <a:rPr lang="ru-RU" dirty="0" err="1" smtClean="0"/>
              <a:t>основних</a:t>
            </a:r>
            <a:r>
              <a:rPr lang="ru-RU" dirty="0" smtClean="0"/>
              <a:t> </a:t>
            </a:r>
            <a:r>
              <a:rPr lang="ru-RU" dirty="0" err="1" smtClean="0"/>
              <a:t>фондів</a:t>
            </a:r>
            <a:r>
              <a:rPr lang="ru-RU" dirty="0" smtClean="0"/>
              <a:t> та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/>
              <a:t>, </a:t>
            </a:r>
            <a:r>
              <a:rPr lang="ru-RU" dirty="0" err="1" smtClean="0"/>
              <a:t>придбаних</a:t>
            </a:r>
            <a:r>
              <a:rPr lang="ru-RU" dirty="0" smtClean="0"/>
              <a:t> за </a:t>
            </a:r>
            <a:r>
              <a:rPr lang="ru-RU" dirty="0" err="1" smtClean="0"/>
              <a:t>бюджетні</a:t>
            </a:r>
            <a:r>
              <a:rPr lang="ru-RU" dirty="0" smtClean="0"/>
              <a:t> </a:t>
            </a:r>
            <a:r>
              <a:rPr lang="ru-RU" dirty="0" err="1" smtClean="0"/>
              <a:t>кошти</a:t>
            </a:r>
            <a:r>
              <a:rPr lang="ru-RU" dirty="0" smtClean="0"/>
              <a:t>, та </a:t>
            </a:r>
            <a:r>
              <a:rPr lang="ru-RU" dirty="0" err="1" smtClean="0"/>
              <a:t>цільового</a:t>
            </a:r>
            <a:r>
              <a:rPr lang="ru-RU" dirty="0" smtClean="0"/>
              <a:t> </a:t>
            </a:r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цих</a:t>
            </a:r>
            <a:r>
              <a:rPr lang="ru-RU" dirty="0" smtClean="0"/>
              <a:t> </a:t>
            </a:r>
            <a:r>
              <a:rPr lang="ru-RU" dirty="0" err="1" smtClean="0"/>
              <a:t>товарів</a:t>
            </a:r>
            <a:r>
              <a:rPr lang="ru-RU" dirty="0" smtClean="0"/>
              <a:t> </a:t>
            </a:r>
            <a:r>
              <a:rPr lang="ru-RU" dirty="0" err="1" smtClean="0"/>
              <a:t>протягом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/>
              <a:t>нормального </a:t>
            </a:r>
            <a:r>
              <a:rPr lang="ru-RU" dirty="0" err="1" smtClean="0"/>
              <a:t>зносу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3561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Покращення доступу ОГС до надання соціальних послуг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 smtClean="0"/>
              <a:t>Залучати ОГС до моніторингу та оцінки результативності соціальних послуг за кількісними і якісними індикаторами, які вони здатні самостійно застосовувати</a:t>
            </a:r>
          </a:p>
          <a:p>
            <a:r>
              <a:rPr lang="uk-UA" dirty="0" smtClean="0"/>
              <a:t>Забезпечити гендерну та </a:t>
            </a:r>
            <a:r>
              <a:rPr lang="uk-UA" dirty="0" err="1" smtClean="0"/>
              <a:t>антидискримінаційну</a:t>
            </a:r>
            <a:r>
              <a:rPr lang="uk-UA" dirty="0" smtClean="0"/>
              <a:t> експертизу стандартів та умов надання соціальних послуг</a:t>
            </a:r>
          </a:p>
          <a:p>
            <a:r>
              <a:rPr lang="uk-UA" dirty="0" smtClean="0"/>
              <a:t>Врегулювати право отримувачів на індивідуальне замовлення соціальних послуг</a:t>
            </a:r>
          </a:p>
          <a:p>
            <a:r>
              <a:rPr lang="uk-UA" dirty="0"/>
              <a:t>В</a:t>
            </a:r>
            <a:r>
              <a:rPr lang="uk-UA" dirty="0" smtClean="0"/>
              <a:t>становити критерії вибіркового (</a:t>
            </a:r>
            <a:r>
              <a:rPr lang="uk-UA" dirty="0" err="1" smtClean="0"/>
              <a:t>рандомного</a:t>
            </a:r>
            <a:r>
              <a:rPr lang="uk-UA" dirty="0" smtClean="0"/>
              <a:t>) аудиту якості та результативності соціальних послуг</a:t>
            </a:r>
          </a:p>
          <a:p>
            <a:r>
              <a:rPr lang="uk-UA" dirty="0" smtClean="0"/>
              <a:t>Визначити уповноважені державні органи та ОМС для розгляду скарг у сфері соціальних послуг та накладання санкцій (в т. ч. за </a:t>
            </a:r>
            <a:r>
              <a:rPr lang="uk-UA" dirty="0" err="1" smtClean="0"/>
              <a:t>необгрунтовані</a:t>
            </a:r>
            <a:r>
              <a:rPr lang="uk-UA" dirty="0" smtClean="0"/>
              <a:t> відмови в наданні соціальних послуг та їх неналежну якість)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9317829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167</TotalTime>
  <Words>805</Words>
  <Application>Microsoft Office PowerPoint</Application>
  <PresentationFormat>Широкоэкранный</PresentationFormat>
  <Paragraphs>51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Легкий дым</vt:lpstr>
      <vt:lpstr>РЕКОМЕНДАЦІЇ ЩОДО ПОКРАЩЕННЯ НАЦІОНАЛЬНОГО ЗАКОНОДАВСТВА ПРО СОЦІАЛЬНІ ПОСЛУГИ НА БАЗІ МІЖНАРОДНИХ ПРАКТИК</vt:lpstr>
      <vt:lpstr>«Метавиклики» для розвитку соціальних послуг в Україні</vt:lpstr>
      <vt:lpstr>Загальні структурні виклики у наданні соціальних послуг</vt:lpstr>
      <vt:lpstr>Виклики в умовах децентралізації</vt:lpstr>
      <vt:lpstr>Покращення доступу ОГС до надання соціальних послуг</vt:lpstr>
      <vt:lpstr>Покращення доступу ОГС до надання соціальних послуг </vt:lpstr>
      <vt:lpstr>Покращення доступу ОГС до надання соціальних послуг</vt:lpstr>
      <vt:lpstr>Покращення доступу ОГС до надання соціальних послуг</vt:lpstr>
      <vt:lpstr>Покращення доступу ОГС до надання соціальних послуг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РЕКОМЕНДАЦІЇ ЩОДО ПОКРАЩЕННЯ НАЦІОНАЛЬНОГО ЗАКОНОДАВСТВА ПРО СОЦІАЛЬНІ ПОСЛУГИ НА БАЗІ МІЖНАРОДНИХ ПРАКТИК</dc:title>
  <dc:creator>Admin</dc:creator>
  <cp:lastModifiedBy>Admin</cp:lastModifiedBy>
  <cp:revision>11</cp:revision>
  <dcterms:created xsi:type="dcterms:W3CDTF">2017-03-20T07:47:14Z</dcterms:created>
  <dcterms:modified xsi:type="dcterms:W3CDTF">2017-03-20T10:34:54Z</dcterms:modified>
</cp:coreProperties>
</file>