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8" r:id="rId3"/>
    <p:sldId id="280" r:id="rId4"/>
    <p:sldId id="288" r:id="rId5"/>
    <p:sldId id="281" r:id="rId6"/>
    <p:sldId id="282" r:id="rId7"/>
    <p:sldId id="283" r:id="rId8"/>
    <p:sldId id="285" r:id="rId9"/>
    <p:sldId id="286" r:id="rId10"/>
    <p:sldId id="287" r:id="rId11"/>
    <p:sldId id="291" r:id="rId12"/>
    <p:sldId id="290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D200"/>
    <a:srgbClr val="00FF00"/>
    <a:srgbClr val="00CC99"/>
    <a:srgbClr val="1E8C16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945" autoAdjust="0"/>
  </p:normalViewPr>
  <p:slideViewPr>
    <p:cSldViewPr snapToGrid="0">
      <p:cViewPr varScale="1">
        <p:scale>
          <a:sx n="52" d="100"/>
          <a:sy n="52" d="100"/>
        </p:scale>
        <p:origin x="-462" y="-90"/>
      </p:cViewPr>
      <p:guideLst>
        <p:guide orient="horz" pos="2160"/>
        <p:guide pos="2880"/>
        <p:guide pos="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ideo" Target="../media/media1.wmv"/><Relationship Id="rId5" Type="http://schemas.openxmlformats.org/officeDocument/2006/relationships/slideLayout" Target="../slideLayouts/slideLayout5.xml"/><Relationship Id="rId10" Type="http://schemas.microsoft.com/office/2007/relationships/media" Target="../media/media1.wmv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ОСНОВНІ ФОРМИ БЮДЖЕТНОГО ФІНАНСУВАННЯ СОЦІАЛЬНИХ ПОСЛУГ ОГС В УКРАЇНІ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Олександр </a:t>
            </a:r>
            <a:r>
              <a:rPr lang="uk-UA" dirty="0" err="1" smtClean="0"/>
              <a:t>Вінніков</a:t>
            </a:r>
            <a:r>
              <a:rPr lang="uk-UA" dirty="0" smtClean="0"/>
              <a:t>, 2017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Основні акти законодавства: Бюджетний кодекс, статути міст та інших територіальних громад</a:t>
            </a:r>
          </a:p>
          <a:p>
            <a:r>
              <a:rPr lang="uk-UA" dirty="0" smtClean="0"/>
              <a:t>Граничні суми: встановлюються місцевими бюджетами (до 2 млн. грн. на один проект у 2017 р. (Розпорядження КМДА № 865 від 15.09.</a:t>
            </a:r>
            <a:r>
              <a:rPr lang="en-US" dirty="0" smtClean="0"/>
              <a:t>201</a:t>
            </a:r>
            <a:r>
              <a:rPr lang="uk-UA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uk-UA" dirty="0" smtClean="0"/>
              <a:t>.))</a:t>
            </a:r>
          </a:p>
          <a:p>
            <a:r>
              <a:rPr lang="uk-UA" dirty="0" smtClean="0"/>
              <a:t>Процедури: конкурси (електронні, в спеціальних пунктах або у формі публічних консультацій) громадських проектів у визначених на бюджетний рік сферах, які зібрали певну кількість підписів мешканців громади</a:t>
            </a:r>
          </a:p>
          <a:p>
            <a:r>
              <a:rPr lang="uk-UA" dirty="0" smtClean="0"/>
              <a:t>Особливості: може вимагатися % </a:t>
            </a:r>
            <a:r>
              <a:rPr lang="uk-UA" dirty="0" err="1" smtClean="0"/>
              <a:t>співфінансування</a:t>
            </a:r>
            <a:r>
              <a:rPr lang="uk-UA" dirty="0" smtClean="0"/>
              <a:t> від ОСББ чи інших приватних партнерів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Місцеві «бюджети участі»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59716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Пільгові ставки орендної плати за користування об</a:t>
            </a:r>
            <a:r>
              <a:rPr lang="en-US" dirty="0" smtClean="0"/>
              <a:t>’</a:t>
            </a:r>
            <a:r>
              <a:rPr lang="uk-UA" dirty="0" err="1" smtClean="0"/>
              <a:t>єктами</a:t>
            </a:r>
            <a:r>
              <a:rPr lang="uk-UA" dirty="0" smtClean="0"/>
              <a:t> комунального майна</a:t>
            </a:r>
          </a:p>
          <a:p>
            <a:r>
              <a:rPr lang="uk-UA" dirty="0" smtClean="0"/>
              <a:t>Дозвіл на користування об</a:t>
            </a:r>
            <a:r>
              <a:rPr lang="en-US" dirty="0" smtClean="0"/>
              <a:t>’</a:t>
            </a:r>
            <a:r>
              <a:rPr lang="uk-UA" dirty="0" err="1" smtClean="0"/>
              <a:t>єктами</a:t>
            </a:r>
            <a:r>
              <a:rPr lang="uk-UA" dirty="0" smtClean="0"/>
              <a:t> комунального майна </a:t>
            </a:r>
          </a:p>
          <a:p>
            <a:pPr lvl="1"/>
            <a:r>
              <a:rPr lang="uk-UA" dirty="0" smtClean="0"/>
              <a:t>безоплатні сервітути (ст. </a:t>
            </a:r>
            <a:r>
              <a:rPr lang="uk-UA" smtClean="0"/>
              <a:t>401-406 Цивільного кодексу)</a:t>
            </a:r>
            <a:endParaRPr lang="uk-UA" dirty="0" smtClean="0"/>
          </a:p>
          <a:p>
            <a:pPr lvl="1"/>
            <a:r>
              <a:rPr lang="uk-UA" dirty="0" smtClean="0"/>
              <a:t>рента нерухомого майна, що сплачується в формі послуг чи утримання/реконструкції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(ст. 731-743 Цивільного кодексу)</a:t>
            </a:r>
          </a:p>
          <a:p>
            <a:r>
              <a:rPr lang="uk-UA" dirty="0" smtClean="0"/>
              <a:t>Звільнення неприбуткових організацій від місцевих податків (зокрема, на нерухоме майно та/або плати за землю, які не використовуються для одержання доходу)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форми (непряме фінансування з місцевих бюджетів)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68438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Субсидії з державного і місцевого бюджетів, цільових фондів, державних і місцевих цільових програм</a:t>
            </a:r>
            <a:endParaRPr lang="en-US" dirty="0"/>
          </a:p>
          <a:p>
            <a:r>
              <a:rPr lang="uk-UA" dirty="0" smtClean="0"/>
              <a:t>Публічні </a:t>
            </a:r>
            <a:r>
              <a:rPr lang="uk-UA" dirty="0"/>
              <a:t>закупівлі (допорогові і </a:t>
            </a:r>
            <a:r>
              <a:rPr lang="uk-UA" dirty="0" err="1"/>
              <a:t>надпорогові</a:t>
            </a:r>
            <a:r>
              <a:rPr lang="uk-UA" dirty="0"/>
              <a:t>)</a:t>
            </a:r>
          </a:p>
          <a:p>
            <a:r>
              <a:rPr lang="uk-UA" dirty="0" smtClean="0"/>
              <a:t>Державно-приватне </a:t>
            </a:r>
            <a:r>
              <a:rPr lang="uk-UA" dirty="0"/>
              <a:t>партнерство</a:t>
            </a:r>
          </a:p>
          <a:p>
            <a:r>
              <a:rPr lang="uk-UA" dirty="0" smtClean="0"/>
              <a:t>Конкурси </a:t>
            </a:r>
            <a:r>
              <a:rPr lang="uk-UA" dirty="0"/>
              <a:t>програм (проектів) громадських організацій</a:t>
            </a:r>
          </a:p>
          <a:p>
            <a:r>
              <a:rPr lang="uk-UA" dirty="0"/>
              <a:t>Соціальне замовлення</a:t>
            </a:r>
          </a:p>
          <a:p>
            <a:r>
              <a:rPr lang="uk-UA" dirty="0" smtClean="0"/>
              <a:t>Інші форми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форми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940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Основний акт законодавства: Бюджетний кодекс</a:t>
            </a:r>
          </a:p>
          <a:p>
            <a:r>
              <a:rPr lang="uk-UA" sz="2400" dirty="0" smtClean="0"/>
              <a:t>Сфери: заклади і заходи освіти, охорони </a:t>
            </a:r>
            <a:r>
              <a:rPr lang="uk-UA" sz="2400" dirty="0" err="1" smtClean="0"/>
              <a:t>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я, соціального захисту за переліками КМУ і державними програмами; державна підтримка всеукраїнських ГО інвалідів і ветеранів, молодіжних та дитячих ГО, ГО національно-патріотичного виховання; державні програми будівництва житла для окремих категорій, реабілітації інвалідів і дітей-інвалідів; інші державні програми та переліки КМУ</a:t>
            </a:r>
          </a:p>
          <a:p>
            <a:r>
              <a:rPr lang="uk-UA" sz="2400" dirty="0" smtClean="0"/>
              <a:t>Процедури: як правило, позаконкурсні; нормативна підтримка</a:t>
            </a:r>
          </a:p>
          <a:p>
            <a:r>
              <a:rPr lang="uk-UA" sz="2400" dirty="0" smtClean="0"/>
              <a:t>Особливості: напрями і порядок використання коштів визначаються державним і місцевими бюджетами, державними і місцевими цільовими програмами; витрати на утримання організації та проведення окремих заходів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Субсидії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0737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Основний акт законодавства: Наказ № 35 від 16.04.2017 ДП «</a:t>
            </a:r>
            <a:r>
              <a:rPr lang="uk-UA" dirty="0" err="1" smtClean="0"/>
              <a:t>Укрзовнішвидав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Граничні суми </a:t>
            </a:r>
            <a:r>
              <a:rPr lang="uk-UA" dirty="0" err="1" smtClean="0"/>
              <a:t>закупівель</a:t>
            </a:r>
            <a:r>
              <a:rPr lang="uk-UA" dirty="0" smtClean="0"/>
              <a:t>: від 3,000 до 200,000 грн. (за рішенням замовника може бути знижена до 50,000 грн.)</a:t>
            </a:r>
          </a:p>
          <a:p>
            <a:r>
              <a:rPr lang="uk-UA" dirty="0" smtClean="0"/>
              <a:t>Процедури: закупівлі на електронних майданчиках на суму понад 50,000 грн.</a:t>
            </a:r>
          </a:p>
          <a:p>
            <a:r>
              <a:rPr lang="uk-UA" dirty="0" smtClean="0"/>
              <a:t>Строки: до 30 календарних днів</a:t>
            </a:r>
          </a:p>
          <a:p>
            <a:r>
              <a:rPr lang="uk-UA" dirty="0" smtClean="0"/>
              <a:t>Особливості: нецінові критерії оцінки – до 30% всіх оціночних параметрів; кваліфікаційні вимоги щодо персоналу, обладнання або виконання аналогічних договорів; забезпечення (до 3% вартості послуг)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Допорогові публічні закупівлі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218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Основний акт законодавства: ЗУ «Про публічні закупівлі» № 922 від 25.12.2015 р.</a:t>
            </a:r>
          </a:p>
          <a:p>
            <a:r>
              <a:rPr lang="uk-UA" dirty="0" smtClean="0"/>
              <a:t>Граничні суми: від 200,000 грн. </a:t>
            </a:r>
            <a:endParaRPr lang="uk-UA" dirty="0"/>
          </a:p>
          <a:p>
            <a:r>
              <a:rPr lang="uk-UA" dirty="0" smtClean="0"/>
              <a:t>Основні процедури: </a:t>
            </a:r>
          </a:p>
          <a:p>
            <a:pPr lvl="1"/>
            <a:r>
              <a:rPr lang="uk-UA" dirty="0" smtClean="0"/>
              <a:t>відкриті конкурси (тендери); </a:t>
            </a:r>
          </a:p>
          <a:p>
            <a:pPr lvl="1"/>
            <a:r>
              <a:rPr lang="uk-UA" dirty="0" smtClean="0"/>
              <a:t>конкурентний діалог (консультаційні, юридичні послуги, наукові розробки, експерименти та дослідження, інформаційні системи і програмне забезпечення; замовник не може визначити вид необхідних послуг; відхилення не менше ніж трьох тендерних пропозицій);</a:t>
            </a:r>
          </a:p>
          <a:p>
            <a:pPr lvl="1"/>
            <a:r>
              <a:rPr lang="uk-UA" dirty="0" smtClean="0"/>
              <a:t>переговорна процедура (немає конкуренції; стихійні лиха чи інші нагальні потреби; двічі скасовано тендери)</a:t>
            </a:r>
          </a:p>
          <a:p>
            <a:r>
              <a:rPr lang="uk-UA" dirty="0" smtClean="0"/>
              <a:t>Строки: не менше 30 календарних днів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Надпорогові</a:t>
            </a:r>
            <a:r>
              <a:rPr lang="uk-UA" dirty="0" smtClean="0"/>
              <a:t> публічні закупівлі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553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Дискримінаційні </a:t>
            </a:r>
            <a:r>
              <a:rPr lang="uk-UA" sz="2400" dirty="0"/>
              <a:t>кваліфікаційні вимоги (час і місце реєстрації, всеукраїнський </a:t>
            </a:r>
            <a:r>
              <a:rPr lang="uk-UA" sz="2400" dirty="0" smtClean="0"/>
              <a:t>статус ГО, </a:t>
            </a:r>
            <a:r>
              <a:rPr lang="uk-UA" sz="2400" dirty="0"/>
              <a:t>% членів з певними науковими </a:t>
            </a:r>
            <a:r>
              <a:rPr lang="uk-UA" sz="2400" dirty="0" smtClean="0"/>
              <a:t>званнями у наукових організаціях)</a:t>
            </a:r>
            <a:endParaRPr lang="uk-UA" sz="2400" dirty="0"/>
          </a:p>
          <a:p>
            <a:r>
              <a:rPr lang="uk-UA" sz="2400" dirty="0" smtClean="0"/>
              <a:t>Вимоги надати забезпечення </a:t>
            </a:r>
            <a:r>
              <a:rPr lang="uk-UA" sz="2400" dirty="0"/>
              <a:t>(до 3% вартості послуг)</a:t>
            </a:r>
          </a:p>
          <a:p>
            <a:r>
              <a:rPr lang="uk-UA" sz="2400" dirty="0"/>
              <a:t>Визнання процедури </a:t>
            </a:r>
            <a:r>
              <a:rPr lang="uk-UA" sz="2400" dirty="0" err="1"/>
              <a:t>закупівель</a:t>
            </a:r>
            <a:r>
              <a:rPr lang="uk-UA" sz="2400" dirty="0"/>
              <a:t> такою, що не </a:t>
            </a:r>
            <a:r>
              <a:rPr lang="uk-UA" sz="2400" dirty="0" smtClean="0"/>
              <a:t>відбулася через відсутність інших заявок</a:t>
            </a:r>
          </a:p>
          <a:p>
            <a:r>
              <a:rPr lang="uk-UA" sz="2400" dirty="0"/>
              <a:t>Досудове і судове оскарження результатів процедур публічних </a:t>
            </a:r>
            <a:r>
              <a:rPr lang="uk-UA" sz="2400" dirty="0" err="1"/>
              <a:t>закупівель</a:t>
            </a:r>
            <a:endParaRPr lang="uk-UA" sz="2400" dirty="0"/>
          </a:p>
          <a:p>
            <a:r>
              <a:rPr lang="uk-UA" sz="2400" dirty="0" smtClean="0"/>
              <a:t>Затримки надходження коштів з Держказначейства</a:t>
            </a:r>
            <a:endParaRPr lang="uk-UA" sz="2400" dirty="0"/>
          </a:p>
          <a:p>
            <a:r>
              <a:rPr lang="uk-UA" sz="2400" dirty="0"/>
              <a:t>Перевірка </a:t>
            </a:r>
            <a:r>
              <a:rPr lang="uk-UA" sz="2400" dirty="0" smtClean="0"/>
              <a:t>«звичайних цін» та «контрольованих </a:t>
            </a:r>
            <a:r>
              <a:rPr lang="uk-UA" sz="2400" dirty="0"/>
              <a:t>операцій» згідно зі ст. 39 </a:t>
            </a:r>
            <a:r>
              <a:rPr lang="uk-UA" sz="2400" dirty="0" smtClean="0"/>
              <a:t>Податкового кодексу</a:t>
            </a:r>
          </a:p>
          <a:p>
            <a:r>
              <a:rPr lang="uk-UA" sz="2400" dirty="0" smtClean="0"/>
              <a:t>Відмова фінансувати витрати на оплату праці осіб, які не є штатними працівниками, без попередньої згоди замовника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ризики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44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Основний акт законодавства: ЗУ «Про державно-приватне партнерство» № 2404 від 01.07.2010 р.</a:t>
            </a:r>
          </a:p>
          <a:p>
            <a:r>
              <a:rPr lang="uk-UA" sz="2400" dirty="0" smtClean="0"/>
              <a:t>Сфери ДПП: охорона </a:t>
            </a:r>
            <a:r>
              <a:rPr lang="uk-UA" sz="2400" dirty="0" err="1" smtClean="0"/>
              <a:t>здоров</a:t>
            </a:r>
            <a:r>
              <a:rPr lang="en-US" sz="2400" dirty="0" smtClean="0"/>
              <a:t>’</a:t>
            </a:r>
            <a:r>
              <a:rPr lang="uk-UA" sz="2400" dirty="0" smtClean="0"/>
              <a:t>я, соціальні послуги, туризм, спорт, культурна спадщина і культура, енергозбереження та енергопостачання, житло для ВПО та управління нерухомістю, поводження з відходами, освіта</a:t>
            </a:r>
          </a:p>
          <a:p>
            <a:r>
              <a:rPr lang="uk-UA" sz="2400" dirty="0" smtClean="0"/>
              <a:t>Строки: від 5 до 50 років</a:t>
            </a:r>
          </a:p>
          <a:p>
            <a:r>
              <a:rPr lang="uk-UA" sz="2400" dirty="0" smtClean="0"/>
              <a:t>Процедури: спільна діяльність, концесія, управління майном</a:t>
            </a:r>
          </a:p>
          <a:p>
            <a:r>
              <a:rPr lang="uk-UA" sz="2400" dirty="0" smtClean="0"/>
              <a:t>Особливості договорів: конкурсне визначення партнерів; фінансова підтримка партнерів за висновком МЕРТ; часткова власність партнерів на побудовані або придбані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</a:t>
            </a:r>
            <a:r>
              <a:rPr lang="uk-UA" sz="2400" dirty="0" smtClean="0"/>
              <a:t> і державна власність на реконструйовані або переоснащені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</a:t>
            </a:r>
            <a:r>
              <a:rPr lang="uk-UA" sz="2400" dirty="0" smtClean="0"/>
              <a:t>; переважне право партнерів на використання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після закінчення строку дії договорів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Державно-приватне партнерство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40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Основний акт законодавства: Постанова КМУ № 1049 від 12.10.2011 р.</a:t>
            </a:r>
          </a:p>
          <a:p>
            <a:r>
              <a:rPr lang="uk-UA" sz="2400" dirty="0"/>
              <a:t>Граничні суми: визначаються </a:t>
            </a:r>
            <a:r>
              <a:rPr lang="uk-UA" sz="2400" dirty="0" smtClean="0"/>
              <a:t>державними і місцевими програмами </a:t>
            </a:r>
            <a:r>
              <a:rPr lang="uk-UA" sz="2400" dirty="0"/>
              <a:t>та умовами конкурсів</a:t>
            </a:r>
          </a:p>
          <a:p>
            <a:r>
              <a:rPr lang="uk-UA" sz="2400" dirty="0"/>
              <a:t>Строки: пріоритети </a:t>
            </a:r>
            <a:r>
              <a:rPr lang="uk-UA" sz="2400" dirty="0" smtClean="0"/>
              <a:t>визначаються для кожного конкурсу, заходи можуть включати надання соціальних послуг</a:t>
            </a:r>
            <a:endParaRPr lang="uk-UA" sz="2400" dirty="0"/>
          </a:p>
          <a:p>
            <a:r>
              <a:rPr lang="uk-UA" sz="2400" dirty="0"/>
              <a:t>Процедури: рейтингове оцінювання конкурсних пропозицій </a:t>
            </a:r>
            <a:r>
              <a:rPr lang="uk-UA" sz="2400" dirty="0" smtClean="0"/>
              <a:t>що відповідають пріоритетним завданням державних і місцевих </a:t>
            </a:r>
            <a:r>
              <a:rPr lang="uk-UA" sz="2400" dirty="0"/>
              <a:t>програм</a:t>
            </a:r>
          </a:p>
          <a:p>
            <a:r>
              <a:rPr lang="uk-UA" sz="2400" dirty="0" smtClean="0"/>
              <a:t>Особливості: процедури запобігання конфлікту інтересів, оцінки конкурсних пропозицій та моніторингу виконання; </a:t>
            </a:r>
            <a:r>
              <a:rPr lang="uk-UA" sz="2400" dirty="0" err="1" smtClean="0"/>
              <a:t>співфінансування</a:t>
            </a:r>
            <a:r>
              <a:rPr lang="uk-UA" sz="2400" dirty="0" smtClean="0"/>
              <a:t> організації-виконавця не менше 25%; 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Конкурси програм (проектів заходів) організацій </a:t>
            </a:r>
            <a:r>
              <a:rPr lang="uk-UA" smtClean="0"/>
              <a:t>громадянського суспільства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38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Основний акт законодавства: Постанова КМУ № 324 від 29.04.2013 р.</a:t>
            </a:r>
          </a:p>
          <a:p>
            <a:r>
              <a:rPr lang="uk-UA" sz="2400" dirty="0" smtClean="0"/>
              <a:t>Граничні суми: визначаються соціальними програмами та умовами конкурсів</a:t>
            </a:r>
          </a:p>
          <a:p>
            <a:r>
              <a:rPr lang="uk-UA" sz="2400" dirty="0" smtClean="0"/>
              <a:t>Строки: пріоритети визначаються на період до трьох років</a:t>
            </a:r>
          </a:p>
          <a:p>
            <a:r>
              <a:rPr lang="uk-UA" sz="2400" dirty="0" smtClean="0"/>
              <a:t>Процедури: подання конкурсних пропозицій 30 днів після оголошення; рейтингове оцінювання пропозицій щодо надання соціальних послуг чи виконання соціальних програм; щорічна публікація звітів про результати </a:t>
            </a:r>
            <a:r>
              <a:rPr lang="uk-UA" sz="2400" dirty="0" err="1" smtClean="0"/>
              <a:t>соцзамовлення</a:t>
            </a:r>
            <a:r>
              <a:rPr lang="uk-UA" sz="2400" dirty="0" smtClean="0"/>
              <a:t> та їх врахування у визначенні пріоритетів на наступні два роки</a:t>
            </a:r>
          </a:p>
          <a:p>
            <a:r>
              <a:rPr lang="uk-UA" sz="2400" dirty="0" smtClean="0"/>
              <a:t>Особливості договорів: примірний договір затверджує </a:t>
            </a:r>
            <a:r>
              <a:rPr lang="uk-UA" sz="2400" dirty="0" err="1" smtClean="0"/>
              <a:t>Мінсоцполітики</a:t>
            </a:r>
            <a:r>
              <a:rPr lang="uk-UA" sz="2400" dirty="0" smtClean="0"/>
              <a:t>; використання державних стандартів соціальних послуг; державне фінансування надається після фактичного надання соціальних послуг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Соціальне замовлення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729869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7-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B46A4-E7BC-4F66-B794-23E69454A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Движущийся фон (с видео)</Template>
  <TotalTime>0</TotalTime>
  <Words>892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7-Motion_Background_SHIP</vt:lpstr>
      <vt:lpstr>ОСНОВНІ ФОРМИ БЮДЖЕТНОГО ФІНАНСУВАННЯ СОЦІАЛЬНИХ ПОСЛУГ ОГС В УКРАЇНІ</vt:lpstr>
      <vt:lpstr>Основні форми</vt:lpstr>
      <vt:lpstr>Субсидії</vt:lpstr>
      <vt:lpstr>Допорогові публічні закупівлі</vt:lpstr>
      <vt:lpstr>Надпорогові публічні закупівлі</vt:lpstr>
      <vt:lpstr>Основні ризики</vt:lpstr>
      <vt:lpstr>Державно-приватне партнерство</vt:lpstr>
      <vt:lpstr>Конкурси програм (проектів заходів) організацій громадянського суспільства</vt:lpstr>
      <vt:lpstr>Соціальне замовлення</vt:lpstr>
      <vt:lpstr>Місцеві «бюджети участі»</vt:lpstr>
      <vt:lpstr>Інші форми (непряме фінансування з місцевих бюджетів)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2017-06-20T04:04:35Z</dcterms:created>
  <dcterms:modified xsi:type="dcterms:W3CDTF">2017-07-13T10:52:06Z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TC027279839991</vt:lpwstr>
  </property>
</Properties>
</file>