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8"/>
  </p:notesMasterIdLst>
  <p:sldIdLst>
    <p:sldId id="256" r:id="rId2"/>
    <p:sldId id="274" r:id="rId3"/>
    <p:sldId id="280" r:id="rId4"/>
    <p:sldId id="275" r:id="rId5"/>
    <p:sldId id="276" r:id="rId6"/>
    <p:sldId id="277" r:id="rId7"/>
    <p:sldId id="279" r:id="rId8"/>
    <p:sldId id="281" r:id="rId9"/>
    <p:sldId id="283" r:id="rId10"/>
    <p:sldId id="282" r:id="rId11"/>
    <p:sldId id="284" r:id="rId12"/>
    <p:sldId id="285" r:id="rId13"/>
    <p:sldId id="259" r:id="rId14"/>
    <p:sldId id="286" r:id="rId15"/>
    <p:sldId id="257" r:id="rId16"/>
    <p:sldId id="287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DA4047D-DEB0-9B4E-8EFE-C77AB18F5A3A}" type="datetimeFigureOut">
              <a:rPr lang="ru-RU"/>
              <a:pPr/>
              <a:t>22.05.2017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BB52945-41D5-0149-A78C-42107DC994E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7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Calibri" charset="0"/>
            </a:endParaRP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3503A51-5B98-A744-ADB1-686013E1B009}" type="slidenum">
              <a:rPr lang="ru-RU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9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Calibri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55017F04-A185-EC48-AB22-328F2116871E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5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5C50-C1B0-864A-A905-5C2F66029CE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D988-07E8-3E41-AFE6-E074F99501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95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FCD8-6C24-CF48-82A1-6DFC807A187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251A-0DCA-BA40-B2A0-B3E4C2236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FCD8-6C24-CF48-82A1-6DFC807A187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251A-0DCA-BA40-B2A0-B3E4C2236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6F62-F507-1145-9252-A81C3B2220D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02E2-CB75-984D-8CC2-03420032CB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354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36E9-D8EF-C04F-BC01-B0CB834991AA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55EB-CFE2-4043-8A15-02407AE5E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61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6E37-AC6F-E743-A975-D1859746097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E381A-D143-C449-BC47-DDF4C4C6B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71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E5D9-B471-0D4B-8CB1-7C69F77E5BCC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859A-7C66-6544-8E63-FD7B8C2A7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93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683B6-A8D3-D642-A9FB-B20AADC291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58DC-FA7F-1E4A-8D39-DDCC268DDF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883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FCD8-6C24-CF48-82A1-6DFC807A187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251A-0DCA-BA40-B2A0-B3E4C2236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57ED-6F12-6E4A-AEA5-27C5D42E6873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2D62-2F48-A145-858D-130348067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07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DEA2-0F15-8045-A034-FA3702B144B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2BE5-3DA7-9244-8C9F-8698178366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4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FCD8-6C24-CF48-82A1-6DFC807A1879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7251A-0DCA-BA40-B2A0-B3E4C2236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0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 cstate="print"/>
          <a:srcRect l="16692" b="6279"/>
          <a:stretch/>
        </p:blipFill>
        <p:spPr>
          <a:xfrm>
            <a:off x="0" y="-52665"/>
            <a:ext cx="9180512" cy="68853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208656" cy="6885384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429000"/>
            <a:ext cx="9159222" cy="2420888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4797152"/>
            <a:ext cx="4176464" cy="83671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17541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2113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26685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1257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ОКСАНА СУЛІМА</a:t>
            </a:r>
          </a:p>
          <a:p>
            <a:pPr eaLnBrk="1" hangingPunct="1"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n-lt"/>
                <a:cs typeface="Arial" charset="0"/>
              </a:rPr>
              <a:t>Міністерство </a:t>
            </a:r>
            <a:r>
              <a:rPr lang="uk-UA" sz="1600" dirty="0">
                <a:solidFill>
                  <a:schemeClr val="bg1"/>
                </a:solidFill>
                <a:latin typeface="+mn-lt"/>
                <a:cs typeface="Arial" charset="0"/>
              </a:rPr>
              <a:t>соціальної політики України</a:t>
            </a:r>
            <a:endParaRPr lang="ru-RU" sz="16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94583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b="1" smtClean="0">
                <a:solidFill>
                  <a:schemeClr val="bg1"/>
                </a:solidFill>
                <a:cs typeface="Arial" charset="0"/>
              </a:rPr>
              <a:t>ОГЛЯД НАЦІОНАЛЬНОГО </a:t>
            </a:r>
            <a:r>
              <a:rPr lang="uk-UA" b="1" dirty="0" smtClean="0">
                <a:solidFill>
                  <a:schemeClr val="bg1"/>
                </a:solidFill>
                <a:cs typeface="Arial" charset="0"/>
              </a:rPr>
              <a:t>ЗАКОНОДАВСТВА У СФЕРІ НАДАННЯ СОЦІАЛЬНИХ ПОСЛУГ</a:t>
            </a:r>
            <a:br>
              <a:rPr lang="uk-UA" b="1" dirty="0" smtClean="0">
                <a:solidFill>
                  <a:schemeClr val="bg1"/>
                </a:solidFill>
                <a:cs typeface="Arial" charset="0"/>
              </a:rPr>
            </a:br>
            <a:endParaRPr lang="uk-UA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Изображение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r="13635"/>
          <a:stretch>
            <a:fillRect/>
          </a:stretch>
        </p:blipFill>
        <p:spPr bwMode="auto">
          <a:xfrm>
            <a:off x="6059487" y="-23813"/>
            <a:ext cx="31210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кутник 16"/>
          <p:cNvSpPr>
            <a:spLocks noChangeArrowheads="1"/>
          </p:cNvSpPr>
          <p:nvPr/>
        </p:nvSpPr>
        <p:spPr bwMode="auto">
          <a:xfrm>
            <a:off x="6732588" y="1773238"/>
            <a:ext cx="2428875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1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бездомним (харчування)</a:t>
            </a:r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хворим (догляд)</a:t>
            </a:r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наркозалежним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ВІЛ-позитивним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особам, звільненим з місць позбавлення волі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ru-RU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д</a:t>
            </a:r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емобілізованим військовослужбовцям та членам їх сімей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</a:p>
          <a:p>
            <a:endParaRPr lang="uk-UA" sz="2000" b="1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2000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endParaRPr lang="uk-UA" sz="2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34950"/>
            <a:ext cx="9017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388" y="364654"/>
            <a:ext cx="55753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>
                <a:solidFill>
                  <a:srgbClr val="4E005F"/>
                </a:solidFill>
                <a:cs typeface="Arial" charset="0"/>
              </a:rPr>
              <a:t>ЗАЛУЧЕННЯ НЕДЕРЖАВНИХ ОРГАНІЗІЦІЙ</a:t>
            </a:r>
          </a:p>
        </p:txBody>
      </p:sp>
      <p:graphicFrame>
        <p:nvGraphicFramePr>
          <p:cNvPr id="20487" name="Диаграмма 13"/>
          <p:cNvGraphicFramePr>
            <a:graphicFrameLocks/>
          </p:cNvGraphicFramePr>
          <p:nvPr/>
        </p:nvGraphicFramePr>
        <p:xfrm>
          <a:off x="-374650" y="1433513"/>
          <a:ext cx="5213350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Диаграмма" r:id="rId6" imgW="5218628" imgH="2481287" progId="Excel.Sheet.8">
                  <p:embed/>
                </p:oleObj>
              </mc:Choice>
              <mc:Fallback>
                <p:oleObj name="Диаграмма" r:id="rId6" imgW="5218628" imgH="2481287" progId="Excel.Sheet.8">
                  <p:embed/>
                  <p:pic>
                    <p:nvPicPr>
                      <p:cNvPr id="0" name="Picture 40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4650" y="1433513"/>
                        <a:ext cx="5213350" cy="2478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Прямоугольник 1"/>
          <p:cNvSpPr>
            <a:spLocks noChangeArrowheads="1"/>
          </p:cNvSpPr>
          <p:nvPr/>
        </p:nvSpPr>
        <p:spPr bwMode="auto">
          <a:xfrm>
            <a:off x="250825" y="1052513"/>
            <a:ext cx="254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b="1">
                <a:solidFill>
                  <a:srgbClr val="4E005F"/>
                </a:solidFill>
                <a:latin typeface="Calibri" charset="0"/>
                <a:ea typeface="ＭＳ Ｐゴシック" charset="0"/>
                <a:cs typeface="Calibri" charset="0"/>
              </a:rPr>
              <a:t>Соціальне замовлення: </a:t>
            </a:r>
          </a:p>
        </p:txBody>
      </p:sp>
      <p:sp>
        <p:nvSpPr>
          <p:cNvPr id="20489" name="Прямоугольник 15"/>
          <p:cNvSpPr>
            <a:spLocks noChangeArrowheads="1"/>
          </p:cNvSpPr>
          <p:nvPr/>
        </p:nvSpPr>
        <p:spPr bwMode="auto">
          <a:xfrm>
            <a:off x="1398588" y="2636838"/>
            <a:ext cx="796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2015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sp>
        <p:nvSpPr>
          <p:cNvPr id="20490" name="Прямоугольник 16"/>
          <p:cNvSpPr>
            <a:spLocks noChangeArrowheads="1"/>
          </p:cNvSpPr>
          <p:nvPr/>
        </p:nvSpPr>
        <p:spPr bwMode="auto">
          <a:xfrm>
            <a:off x="1398588" y="2205038"/>
            <a:ext cx="796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2014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sp>
        <p:nvSpPr>
          <p:cNvPr id="20491" name="Прямоугольник 17"/>
          <p:cNvSpPr>
            <a:spLocks noChangeArrowheads="1"/>
          </p:cNvSpPr>
          <p:nvPr/>
        </p:nvSpPr>
        <p:spPr bwMode="auto">
          <a:xfrm>
            <a:off x="1109663" y="1916113"/>
            <a:ext cx="7985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2013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pic>
        <p:nvPicPr>
          <p:cNvPr id="20" name="Изображение 19" descr="581692-200.png"/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563523" cy="563523"/>
          </a:xfrm>
          <a:prstGeom prst="rect">
            <a:avLst/>
          </a:prstGeom>
        </p:spPr>
      </p:pic>
      <p:sp>
        <p:nvSpPr>
          <p:cNvPr id="20493" name="Прямоугольник 18"/>
          <p:cNvSpPr>
            <a:spLocks noChangeArrowheads="1"/>
          </p:cNvSpPr>
          <p:nvPr/>
        </p:nvSpPr>
        <p:spPr bwMode="auto">
          <a:xfrm>
            <a:off x="6397625" y="1052513"/>
            <a:ext cx="105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Послуги: </a:t>
            </a:r>
          </a:p>
        </p:txBody>
      </p:sp>
      <p:pic>
        <p:nvPicPr>
          <p:cNvPr id="21" name="Picture 8" descr="https://d30y9cdsu7xlg0.cloudfront.net/png/542619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372285" y="2276872"/>
            <a:ext cx="288032" cy="288032"/>
          </a:xfrm>
          <a:prstGeom prst="rect">
            <a:avLst/>
          </a:prstGeom>
          <a:noFill/>
        </p:spPr>
      </p:pic>
      <p:pic>
        <p:nvPicPr>
          <p:cNvPr id="20497" name="Изображение 7" descr="695619-200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Изображение 9" descr="213902-200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05250"/>
            <a:ext cx="3159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9" name="Прямоугольник 21"/>
          <p:cNvSpPr>
            <a:spLocks noChangeArrowheads="1"/>
          </p:cNvSpPr>
          <p:nvPr/>
        </p:nvSpPr>
        <p:spPr bwMode="auto">
          <a:xfrm>
            <a:off x="827088" y="3095625"/>
            <a:ext cx="798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2016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pic>
        <p:nvPicPr>
          <p:cNvPr id="20500" name="Изображение 2" descr="Untitled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48228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Изображение 8" descr="840007-200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437063"/>
            <a:ext cx="3984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572558-200.pn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04" y="1700808"/>
            <a:ext cx="415310" cy="415310"/>
          </a:xfrm>
          <a:prstGeom prst="rect">
            <a:avLst/>
          </a:prstGeom>
        </p:spPr>
      </p:pic>
      <p:pic>
        <p:nvPicPr>
          <p:cNvPr id="3" name="Изображение 2" descr="992672-200.png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83663" cy="2836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r="13635"/>
          <a:stretch>
            <a:fillRect/>
          </a:stretch>
        </p:blipFill>
        <p:spPr bwMode="auto">
          <a:xfrm>
            <a:off x="1" y="3284984"/>
            <a:ext cx="9180512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4032447" cy="1080120"/>
          </a:xfrm>
        </p:spPr>
        <p:txBody>
          <a:bodyPr tIns="0"/>
          <a:lstStyle/>
          <a:p>
            <a:pPr algn="l">
              <a:buFontTx/>
              <a:buNone/>
            </a:pPr>
            <a:r>
              <a:rPr lang="uk-UA" sz="1600" b="1" dirty="0">
                <a:solidFill>
                  <a:srgbClr val="73338F"/>
                </a:solidFill>
              </a:rPr>
              <a:t>Перелік соціальних послуг </a:t>
            </a:r>
            <a:r>
              <a:rPr lang="uk-UA" sz="1600" b="1" dirty="0" smtClean="0">
                <a:solidFill>
                  <a:srgbClr val="73338F"/>
                </a:solidFill>
              </a:rPr>
              <a:t>–</a:t>
            </a:r>
          </a:p>
          <a:p>
            <a:pPr algn="l">
              <a:buFontTx/>
              <a:buNone/>
            </a:pPr>
            <a:r>
              <a:rPr lang="uk-UA" sz="1600" dirty="0" smtClean="0">
                <a:solidFill>
                  <a:srgbClr val="343434"/>
                </a:solidFill>
              </a:rPr>
              <a:t>наказ </a:t>
            </a:r>
            <a:r>
              <a:rPr lang="uk-UA" sz="1600" dirty="0">
                <a:solidFill>
                  <a:srgbClr val="343434"/>
                </a:solidFill>
              </a:rPr>
              <a:t>Мінсоцполітики від 03.09.2012 № 537  (визначено 15 основних соціальних послуг)</a:t>
            </a:r>
          </a:p>
          <a:p>
            <a:pPr algn="l">
              <a:buFontTx/>
              <a:buNone/>
            </a:pPr>
            <a:endParaRPr lang="uk-UA" sz="1600" dirty="0">
              <a:solidFill>
                <a:srgbClr val="34343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5863" y="364594"/>
            <a:ext cx="2539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СТАНДАРТИЗАЦІЯ</a:t>
            </a:r>
            <a:endParaRPr lang="uk-UA" sz="2000" b="1" dirty="0" smtClean="0">
              <a:solidFill>
                <a:srgbClr val="4E005F"/>
              </a:solidFill>
              <a:cs typeface="Arial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860032" y="1340768"/>
            <a:ext cx="3816424" cy="1584176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uk-UA" sz="1600" b="1" dirty="0" smtClean="0">
                <a:solidFill>
                  <a:srgbClr val="73338F"/>
                </a:solidFill>
              </a:rPr>
              <a:t>Порядок розроблення державних</a:t>
            </a:r>
          </a:p>
          <a:p>
            <a:pPr algn="l"/>
            <a:r>
              <a:rPr lang="uk-UA" sz="1600" b="1" dirty="0" smtClean="0">
                <a:solidFill>
                  <a:srgbClr val="73338F"/>
                </a:solidFill>
              </a:rPr>
              <a:t>стандартів соціальних послуг </a:t>
            </a:r>
            <a:r>
              <a:rPr lang="uk-UA" sz="1600" b="1" dirty="0">
                <a:solidFill>
                  <a:srgbClr val="73338F"/>
                </a:solidFill>
              </a:rPr>
              <a:t> –</a:t>
            </a:r>
          </a:p>
          <a:p>
            <a:pPr algn="l">
              <a:buFontTx/>
              <a:buNone/>
            </a:pPr>
            <a:r>
              <a:rPr lang="uk-UA" sz="1600" dirty="0" smtClean="0">
                <a:solidFill>
                  <a:srgbClr val="343434"/>
                </a:solidFill>
              </a:rPr>
              <a:t>наказ Мінсоцполітики від 16.05.2012 № 282</a:t>
            </a:r>
            <a:endParaRPr lang="uk-UA" sz="1600" dirty="0">
              <a:solidFill>
                <a:srgbClr val="34343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86178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+mj-lt"/>
              </a:rPr>
              <a:t>Етапи розробки державних стандартів</a:t>
            </a:r>
            <a:endParaRPr lang="uk-U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293829"/>
            <a:ext cx="7920880" cy="17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І етап – розробка проекту державного стандарту</a:t>
            </a:r>
          </a:p>
          <a:p>
            <a:pPr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ІІ етап </a:t>
            </a:r>
            <a:r>
              <a:rPr lang="uk-UA" sz="1600" dirty="0" smtClean="0">
                <a:solidFill>
                  <a:schemeClr val="bg1"/>
                </a:solidFill>
              </a:rPr>
              <a:t>–</a:t>
            </a: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 публікація та громадське обговорення проекту державного стандарту</a:t>
            </a:r>
          </a:p>
          <a:p>
            <a:pPr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ІІІ етап </a:t>
            </a:r>
            <a:r>
              <a:rPr lang="uk-UA" sz="1600" dirty="0" smtClean="0">
                <a:solidFill>
                  <a:schemeClr val="bg1"/>
                </a:solidFill>
              </a:rPr>
              <a:t>–</a:t>
            </a: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 апробація проекту державного стандарту</a:t>
            </a:r>
          </a:p>
          <a:p>
            <a:pPr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ІV етап </a:t>
            </a:r>
            <a:r>
              <a:rPr lang="uk-UA" sz="1600" dirty="0" smtClean="0">
                <a:solidFill>
                  <a:schemeClr val="bg1"/>
                </a:solidFill>
              </a:rPr>
              <a:t>– </a:t>
            </a: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доопрацювання проекту державного стандарту за результатами апробації</a:t>
            </a:r>
          </a:p>
          <a:p>
            <a:pPr>
              <a:lnSpc>
                <a:spcPct val="140000"/>
              </a:lnSpc>
            </a:pP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V етап </a:t>
            </a:r>
            <a:r>
              <a:rPr lang="uk-UA" sz="1600" dirty="0" smtClean="0">
                <a:solidFill>
                  <a:schemeClr val="bg1"/>
                </a:solidFill>
              </a:rPr>
              <a:t>– </a:t>
            </a:r>
            <a:r>
              <a:rPr lang="uk-UA" sz="1600" dirty="0" smtClean="0">
                <a:solidFill>
                  <a:schemeClr val="bg1"/>
                </a:solidFill>
                <a:latin typeface="+mj-lt"/>
              </a:rPr>
              <a:t>погодження та затвердження державного стандарту </a:t>
            </a:r>
            <a:endParaRPr lang="uk-UA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 cstate="print"/>
          <a:srcRect l="-77" t="34312" r="77" b="-629"/>
          <a:stretch/>
        </p:blipFill>
        <p:spPr>
          <a:xfrm>
            <a:off x="-7059" y="0"/>
            <a:ext cx="9144000" cy="26807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36512" y="0"/>
            <a:ext cx="9180512" cy="2681536"/>
          </a:xfrm>
          <a:prstGeom prst="rect">
            <a:avLst/>
          </a:prstGeom>
          <a:solidFill>
            <a:srgbClr val="3C014C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6512" y="3068960"/>
            <a:ext cx="7572375" cy="288032"/>
          </a:xfrm>
        </p:spPr>
        <p:txBody>
          <a:bodyPr>
            <a:normAutofit/>
          </a:bodyPr>
          <a:lstStyle/>
          <a:p>
            <a:pPr marL="26988" indent="457200" algn="l" eaLnBrk="1" hangingPunct="1">
              <a:lnSpc>
                <a:spcPct val="80000"/>
              </a:lnSpc>
            </a:pPr>
            <a:r>
              <a:rPr lang="uk-UA" sz="1600" b="1" dirty="0" smtClean="0">
                <a:solidFill>
                  <a:schemeClr val="tx2"/>
                </a:solidFill>
                <a:latin typeface="Calibri"/>
                <a:cs typeface="Calibri"/>
              </a:rPr>
              <a:t>НАКАЗИ МІНСОЦПОЛІТИКИ</a:t>
            </a:r>
            <a:r>
              <a:rPr lang="uk-UA" sz="1600" dirty="0" smtClean="0">
                <a:solidFill>
                  <a:schemeClr val="tx2"/>
                </a:solidFill>
                <a:latin typeface="Calibri"/>
                <a:cs typeface="Calibri"/>
              </a:rPr>
              <a:t>: </a:t>
            </a:r>
          </a:p>
          <a:p>
            <a:pPr marL="26988" indent="457200" algn="l" eaLnBrk="1" hangingPunct="1">
              <a:lnSpc>
                <a:spcPct val="80000"/>
              </a:lnSpc>
            </a:pPr>
            <a:endParaRPr lang="uk-UA" sz="1600" dirty="0">
              <a:solidFill>
                <a:srgbClr val="343434"/>
              </a:solidFill>
              <a:latin typeface="Calibri"/>
              <a:cs typeface="Calibri"/>
            </a:endParaRPr>
          </a:p>
          <a:p>
            <a:pPr marL="26988" indent="457200" algn="l" eaLnBrk="1" hangingPunct="1">
              <a:lnSpc>
                <a:spcPct val="80000"/>
              </a:lnSpc>
              <a:buFontTx/>
              <a:buNone/>
            </a:pPr>
            <a:endParaRPr lang="uk-UA" sz="1600" dirty="0">
              <a:solidFill>
                <a:srgbClr val="343434"/>
              </a:solidFill>
              <a:latin typeface="Calibri"/>
              <a:cs typeface="Calibri"/>
            </a:endParaRPr>
          </a:p>
          <a:p>
            <a:pPr marL="26988" indent="457200" algn="l" eaLnBrk="1" hangingPunct="1">
              <a:lnSpc>
                <a:spcPct val="80000"/>
              </a:lnSpc>
            </a:pPr>
            <a:endParaRPr lang="ru-RU" sz="1600" dirty="0">
              <a:solidFill>
                <a:srgbClr val="343434"/>
              </a:solidFill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863" y="404664"/>
            <a:ext cx="2539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cs typeface="Arial" charset="0"/>
              </a:rPr>
              <a:t>СТАНДАРТИЗАЦІЯ</a:t>
            </a:r>
            <a:endParaRPr lang="uk-UA" sz="2000" b="1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501008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від 30.07.2013 № 458 «Про затвердження стандартів надання соціальних послуг особам, які постраждали від торгівлі людьми» </a:t>
            </a:r>
          </a:p>
          <a:p>
            <a:endParaRPr lang="uk-UA" sz="160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від 30.07.2013 № 452 «Про затвердження Державного стандарту денного догляду»</a:t>
            </a:r>
          </a:p>
          <a:p>
            <a:endParaRPr lang="uk-UA" sz="160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від 13.08.2013 № 495 «Про затвердження Державного стандарту надання притулку бездомним особам» </a:t>
            </a:r>
          </a:p>
          <a:p>
            <a:endParaRPr lang="uk-UA" sz="160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від  19.09.2013 № 596 «Про затвердження Державного стандарту соціальної інтеграції та реінтеграції бездомних осіб» </a:t>
            </a:r>
          </a:p>
          <a:p>
            <a:endParaRPr lang="uk-UA" sz="160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r>
              <a:rPr lang="uk-UA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від 13.11.2013 № 760 «Про затвердження Державного стандарту догляду вдома»</a:t>
            </a:r>
            <a:endParaRPr lang="uk-UA" sz="16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Овал 8"/>
          <p:cNvSpPr>
            <a:spLocks noChangeArrowheads="1"/>
          </p:cNvSpPr>
          <p:nvPr/>
        </p:nvSpPr>
        <p:spPr bwMode="auto">
          <a:xfrm>
            <a:off x="3239344" y="999555"/>
            <a:ext cx="2357437" cy="2357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84717" y="2001034"/>
            <a:ext cx="755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4000" b="1" dirty="0" smtClean="0">
                <a:solidFill>
                  <a:srgbClr val="4E005F"/>
                </a:solidFill>
                <a:cs typeface="Arial" charset="0"/>
              </a:rPr>
              <a:t>22</a:t>
            </a:r>
            <a:endParaRPr lang="uk-UA" sz="4000" b="1" dirty="0" smtClean="0">
              <a:solidFill>
                <a:srgbClr val="4E005F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2001034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smtClean="0">
                <a:solidFill>
                  <a:schemeClr val="accent3"/>
                </a:solidFill>
                <a:cs typeface="Arial" charset="0"/>
              </a:rPr>
              <a:t>проекти розроблено</a:t>
            </a:r>
          </a:p>
        </p:txBody>
      </p:sp>
      <p:sp>
        <p:nvSpPr>
          <p:cNvPr id="12" name="Овал 11"/>
          <p:cNvSpPr>
            <a:spLocks noChangeArrowheads="1"/>
          </p:cNvSpPr>
          <p:nvPr/>
        </p:nvSpPr>
        <p:spPr bwMode="auto">
          <a:xfrm>
            <a:off x="6102995" y="980728"/>
            <a:ext cx="2357437" cy="2357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21021" y="1982207"/>
            <a:ext cx="755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4000" b="1" dirty="0" smtClean="0">
                <a:solidFill>
                  <a:srgbClr val="4E005F"/>
                </a:solidFill>
                <a:cs typeface="Arial" charset="0"/>
              </a:rPr>
              <a:t>19</a:t>
            </a:r>
            <a:endParaRPr lang="uk-UA" sz="4000" b="1" dirty="0" smtClean="0">
              <a:solidFill>
                <a:srgbClr val="4E005F"/>
              </a:solidFill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1982207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dirty="0" smtClean="0">
                <a:solidFill>
                  <a:schemeClr val="accent3"/>
                </a:solidFill>
                <a:cs typeface="Arial" charset="0"/>
              </a:rPr>
              <a:t>проектів затверджено</a:t>
            </a:r>
          </a:p>
        </p:txBody>
      </p:sp>
      <p:pic>
        <p:nvPicPr>
          <p:cNvPr id="19" name="Изображение 18" descr="446362-200.png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68760"/>
            <a:ext cx="619310" cy="619310"/>
          </a:xfrm>
          <a:prstGeom prst="rect">
            <a:avLst/>
          </a:prstGeom>
        </p:spPr>
      </p:pic>
      <p:pic>
        <p:nvPicPr>
          <p:cNvPr id="21" name="Изображение 20" descr="21788-200.png"/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432048" cy="4320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 cstate="print"/>
          <a:srcRect t="7731" b="18745"/>
          <a:stretch/>
        </p:blipFill>
        <p:spPr>
          <a:xfrm flipH="1">
            <a:off x="-1" y="2387144"/>
            <a:ext cx="9143999" cy="44819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6512" y="2393504"/>
            <a:ext cx="9180512" cy="4464496"/>
          </a:xfrm>
          <a:prstGeom prst="rect">
            <a:avLst/>
          </a:prstGeom>
          <a:solidFill>
            <a:srgbClr val="3C014C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 rot="5400000" flipH="1" flipV="1">
            <a:off x="5355898" y="2510644"/>
            <a:ext cx="3096344" cy="4501008"/>
          </a:xfrm>
          <a:prstGeom prst="round2SameRect">
            <a:avLst>
              <a:gd name="adj1" fmla="val 49517"/>
              <a:gd name="adj2" fmla="val 0"/>
            </a:avLst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5" name="Прямоугольник 31"/>
          <p:cNvSpPr>
            <a:spLocks noChangeArrowheads="1"/>
          </p:cNvSpPr>
          <p:nvPr/>
        </p:nvSpPr>
        <p:spPr bwMode="auto">
          <a:xfrm>
            <a:off x="1259632" y="1126485"/>
            <a:ext cx="7560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dirty="0">
                <a:solidFill>
                  <a:srgbClr val="343434"/>
                </a:solidFill>
                <a:latin typeface="+mj-lt"/>
                <a:cs typeface="Arial" charset="0"/>
              </a:rPr>
              <a:t>Методичні рекомендації з проведення моніторингу та оцінки якості соціальних послуг - </a:t>
            </a:r>
            <a:r>
              <a:rPr lang="uk-UA" i="1" dirty="0">
                <a:solidFill>
                  <a:srgbClr val="343434"/>
                </a:solidFill>
                <a:latin typeface="+mj-lt"/>
                <a:cs typeface="Arial" charset="0"/>
              </a:rPr>
              <a:t>наказ Мінсоцполітики від 27.12.2013 № 904</a:t>
            </a:r>
          </a:p>
        </p:txBody>
      </p:sp>
      <p:sp>
        <p:nvSpPr>
          <p:cNvPr id="23556" name="Прямоугольник 35"/>
          <p:cNvSpPr>
            <a:spLocks noChangeArrowheads="1"/>
          </p:cNvSpPr>
          <p:nvPr/>
        </p:nvSpPr>
        <p:spPr bwMode="auto">
          <a:xfrm>
            <a:off x="5077584" y="3861048"/>
            <a:ext cx="406641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uk-UA" sz="2400" b="1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ВАЖЛИВО</a:t>
            </a:r>
          </a:p>
          <a:p>
            <a:pPr eaLnBrk="1" hangingPunct="1"/>
            <a:endParaRPr lang="uk-UA" sz="900" b="1" dirty="0">
              <a:solidFill>
                <a:schemeClr val="bg1"/>
              </a:solidFill>
              <a:latin typeface="+mj-lt"/>
              <a:cs typeface="Times New Roman" charset="0"/>
            </a:endParaRPr>
          </a:p>
          <a:p>
            <a:pPr eaLnBrk="1" hangingPunct="1"/>
            <a:r>
              <a:rPr lang="uk-UA" dirty="0">
                <a:solidFill>
                  <a:schemeClr val="bg1"/>
                </a:solidFill>
                <a:latin typeface="+mj-lt"/>
                <a:cs typeface="Times New Roman" charset="0"/>
              </a:rPr>
              <a:t>Оцінка якості внутрішня, </a:t>
            </a:r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зовнішня</a:t>
            </a:r>
          </a:p>
          <a:p>
            <a:pPr eaLnBrk="1" hangingPunct="1"/>
            <a:endParaRPr lang="uk-UA" sz="600" dirty="0">
              <a:solidFill>
                <a:schemeClr val="bg1"/>
              </a:solidFill>
              <a:latin typeface="+mj-lt"/>
              <a:cs typeface="Times New Roman" charset="0"/>
            </a:endParaRPr>
          </a:p>
          <a:p>
            <a:pPr eaLnBrk="1" hangingPunct="1"/>
            <a:r>
              <a:rPr lang="uk-UA" dirty="0">
                <a:solidFill>
                  <a:schemeClr val="bg1"/>
                </a:solidFill>
                <a:latin typeface="+mj-lt"/>
                <a:cs typeface="Times New Roman" charset="0"/>
              </a:rPr>
              <a:t>Створення робочих груп </a:t>
            </a:r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із</a:t>
            </a:r>
          </a:p>
          <a:p>
            <a:pPr eaLnBrk="1" hangingPunct="1"/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залученням </a:t>
            </a:r>
            <a:r>
              <a:rPr lang="uk-UA" dirty="0">
                <a:solidFill>
                  <a:schemeClr val="bg1"/>
                </a:solidFill>
                <a:latin typeface="+mj-lt"/>
                <a:cs typeface="Times New Roman" charset="0"/>
              </a:rPr>
              <a:t>недержавних </a:t>
            </a:r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організацій</a:t>
            </a:r>
          </a:p>
          <a:p>
            <a:pPr eaLnBrk="1" hangingPunct="1"/>
            <a:endParaRPr lang="uk-UA" sz="600" dirty="0" smtClean="0">
              <a:solidFill>
                <a:schemeClr val="bg1"/>
              </a:solidFill>
              <a:latin typeface="+mj-lt"/>
              <a:cs typeface="Times New Roman" charset="0"/>
            </a:endParaRPr>
          </a:p>
          <a:p>
            <a:pPr eaLnBrk="1" hangingPunct="1"/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Прийняття адміністративних рішень, покращення діяльності </a:t>
            </a:r>
            <a:endParaRPr lang="ru-RU" dirty="0">
              <a:solidFill>
                <a:schemeClr val="bg1"/>
              </a:solidFill>
              <a:latin typeface="+mj-lt"/>
              <a:cs typeface="Times New Roman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655" y="364594"/>
            <a:ext cx="40753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sz="2000" b="1" dirty="0" smtClean="0">
                <a:solidFill>
                  <a:srgbClr val="4E005F"/>
                </a:solidFill>
                <a:cs typeface="Arial" charset="0"/>
              </a:rPr>
              <a:t>МОНІТОРИНГ. ОЦІНКА ЯКОСТІ.</a:t>
            </a:r>
          </a:p>
        </p:txBody>
      </p:sp>
      <p:pic>
        <p:nvPicPr>
          <p:cNvPr id="2" name="Изображение 1" descr="410771-200.png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Місце для номера слайда 3"/>
          <p:cNvSpPr txBox="1">
            <a:spLocks noGrp="1"/>
          </p:cNvSpPr>
          <p:nvPr/>
        </p:nvSpPr>
        <p:spPr bwMode="auto">
          <a:xfrm>
            <a:off x="6280150" y="6516688"/>
            <a:ext cx="19700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algn="r" eaLnBrk="1" hangingPunct="1"/>
            <a:fld id="{8C765748-4778-A34A-9B7A-78FFD0581CE4}" type="slidenum">
              <a:rPr lang="uk-UA" sz="1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uk-UA" sz="18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941539" y="1196975"/>
            <a:ext cx="5806925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sz="1600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вимоги до надавачів соціальних послуг (критерії їх</a:t>
            </a:r>
          </a:p>
          <a:p>
            <a:pPr marL="342900" indent="-342900" eaLnBrk="1" hangingPunct="1"/>
            <a:r>
              <a:rPr lang="uk-UA" sz="1600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 діяльності) </a:t>
            </a:r>
            <a:r>
              <a:rPr lang="uk-UA" sz="1600" i="1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(постанова КМУ від 14.11.2012 № 1036)</a:t>
            </a:r>
            <a:endParaRPr lang="uk-UA" sz="1600" dirty="0">
              <a:solidFill>
                <a:srgbClr val="343434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Wingdings" charset="0"/>
              <a:buChar char="ü"/>
            </a:pPr>
            <a:endParaRPr lang="uk-UA" sz="1600" dirty="0">
              <a:solidFill>
                <a:srgbClr val="343434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ru-RU" sz="1600" dirty="0" smtClean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п</a:t>
            </a:r>
            <a:r>
              <a:rPr lang="uk-UA" sz="1600" dirty="0" smtClean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орядок </a:t>
            </a:r>
            <a:r>
              <a:rPr lang="uk-UA" sz="1600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надання соціальних послуг із встановленням диференційованої плати </a:t>
            </a:r>
            <a:r>
              <a:rPr lang="uk-UA" sz="1600" i="1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(постанова КМУ від 19.12.2012 № 1184)</a:t>
            </a:r>
            <a:endParaRPr lang="uk-UA" sz="1600" i="1" dirty="0">
              <a:solidFill>
                <a:srgbClr val="343434"/>
              </a:solidFill>
              <a:latin typeface="+mn-lt"/>
              <a:cs typeface="Arial" charset="0"/>
            </a:endParaRPr>
          </a:p>
          <a:p>
            <a:pPr marL="342900" indent="-342900" eaLnBrk="1" hangingPunct="1"/>
            <a:endParaRPr lang="uk-UA" sz="1600" i="1" dirty="0">
              <a:solidFill>
                <a:srgbClr val="343434"/>
              </a:solidFill>
              <a:latin typeface="+mn-lt"/>
              <a:cs typeface="Arial" charset="0"/>
            </a:endParaRPr>
          </a:p>
          <a:p>
            <a:pPr>
              <a:spcAft>
                <a:spcPts val="1200"/>
              </a:spcAft>
            </a:pPr>
            <a:r>
              <a:rPr lang="uk-UA" sz="1600" dirty="0" smtClean="0">
                <a:solidFill>
                  <a:srgbClr val="343434"/>
                </a:solidFill>
                <a:latin typeface="+mn-lt"/>
                <a:cs typeface="Arial" charset="0"/>
              </a:rPr>
              <a:t>методичні </a:t>
            </a:r>
            <a:r>
              <a:rPr lang="uk-UA" sz="1600" dirty="0">
                <a:solidFill>
                  <a:srgbClr val="343434"/>
                </a:solidFill>
                <a:latin typeface="+mn-lt"/>
                <a:cs typeface="Arial" charset="0"/>
              </a:rPr>
              <a:t>рекомендації щодо інформування населення про соціальні послуги</a:t>
            </a:r>
            <a:r>
              <a:rPr lang="uk-UA" sz="1600" i="1" dirty="0">
                <a:solidFill>
                  <a:srgbClr val="343434"/>
                </a:solidFill>
                <a:latin typeface="+mn-lt"/>
              </a:rPr>
              <a:t> (наказ Мінсоцполітики від 28.10.2014 № 828)</a:t>
            </a:r>
            <a:r>
              <a:rPr lang="ru-RU" sz="1600" i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uk-UA" sz="1600" i="1" dirty="0">
                <a:solidFill>
                  <a:srgbClr val="343434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1600" dirty="0" err="1" smtClean="0">
                <a:solidFill>
                  <a:srgbClr val="343434"/>
                </a:solidFill>
                <a:latin typeface="+mn-lt"/>
                <a:cs typeface="Arial" charset="0"/>
              </a:rPr>
              <a:t>форми</a:t>
            </a:r>
            <a:r>
              <a:rPr lang="ru-RU" sz="1600" dirty="0" smtClean="0">
                <a:solidFill>
                  <a:srgbClr val="343434"/>
                </a:solidFill>
                <a:latin typeface="+mn-lt"/>
                <a:cs typeface="Arial" charset="0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  <a:cs typeface="Arial" charset="0"/>
              </a:rPr>
              <a:t>обл</a:t>
            </a:r>
            <a:r>
              <a:rPr lang="uk-UA" sz="1600" dirty="0">
                <a:solidFill>
                  <a:srgbClr val="343434"/>
                </a:solidFill>
                <a:latin typeface="+mn-lt"/>
                <a:cs typeface="Arial" charset="0"/>
              </a:rPr>
              <a:t>іку соціальних послуг сім</a:t>
            </a:r>
            <a:r>
              <a:rPr lang="en-US" sz="1600" dirty="0">
                <a:solidFill>
                  <a:srgbClr val="343434"/>
                </a:solidFill>
                <a:latin typeface="+mn-lt"/>
                <a:cs typeface="Arial" charset="0"/>
              </a:rPr>
              <a:t>’</a:t>
            </a:r>
            <a:r>
              <a:rPr lang="uk-UA" sz="1600" dirty="0">
                <a:solidFill>
                  <a:srgbClr val="343434"/>
                </a:solidFill>
                <a:latin typeface="+mn-lt"/>
                <a:cs typeface="Arial" charset="0"/>
              </a:rPr>
              <a:t>ям СЖО (</a:t>
            </a:r>
            <a:r>
              <a:rPr lang="uk-UA" sz="1600" i="1" dirty="0">
                <a:solidFill>
                  <a:srgbClr val="343434"/>
                </a:solidFill>
                <a:latin typeface="+mn-lt"/>
                <a:cs typeface="Arial" charset="0"/>
              </a:rPr>
              <a:t>наказ Мінсоцполітики від 09.07.2014 № 450)</a:t>
            </a:r>
            <a:r>
              <a:rPr lang="uk-UA" sz="1600" i="1" dirty="0">
                <a:solidFill>
                  <a:srgbClr val="343434"/>
                </a:solidFill>
                <a:latin typeface="+mn-lt"/>
              </a:rPr>
              <a:t> </a:t>
            </a:r>
            <a:endParaRPr lang="uk-UA" sz="1600" i="1" dirty="0" smtClean="0">
              <a:solidFill>
                <a:srgbClr val="343434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uk-UA" sz="1600" dirty="0" smtClean="0">
                <a:solidFill>
                  <a:srgbClr val="343434"/>
                </a:solidFill>
                <a:latin typeface="+mn-lt"/>
                <a:cs typeface="Arial" charset="0"/>
              </a:rPr>
              <a:t>Методичні </a:t>
            </a:r>
            <a:r>
              <a:rPr lang="uk-UA" sz="1600" dirty="0">
                <a:solidFill>
                  <a:srgbClr val="343434"/>
                </a:solidFill>
                <a:latin typeface="+mn-lt"/>
                <a:cs typeface="Arial" charset="0"/>
              </a:rPr>
              <a:t>рекомендації розрахунку вартості  соціальної послуги </a:t>
            </a:r>
            <a:r>
              <a:rPr lang="uk-UA" sz="1600" i="1" dirty="0">
                <a:solidFill>
                  <a:srgbClr val="343434"/>
                </a:solidFill>
                <a:latin typeface="+mn-lt"/>
                <a:cs typeface="Arial" charset="0"/>
              </a:rPr>
              <a:t>(наказ Мінсоцполітики від 07.12.2015 № 1186) 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343434"/>
                </a:solidFill>
                <a:latin typeface="+mn-lt"/>
              </a:rPr>
              <a:t>Порядок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атестації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соціальних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працівників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інших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фахівців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що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надають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соціальні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та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реабілітаційні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343434"/>
                </a:solidFill>
                <a:latin typeface="+mn-lt"/>
              </a:rPr>
              <a:t>послуги</a:t>
            </a:r>
            <a:r>
              <a:rPr lang="ru-RU" sz="1600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i="1" dirty="0">
                <a:solidFill>
                  <a:srgbClr val="343434"/>
                </a:solidFill>
                <a:latin typeface="+mn-lt"/>
              </a:rPr>
              <a:t>(наказ </a:t>
            </a:r>
            <a:r>
              <a:rPr lang="ru-RU" sz="1600" i="1" dirty="0" err="1">
                <a:solidFill>
                  <a:srgbClr val="343434"/>
                </a:solidFill>
                <a:latin typeface="+mn-lt"/>
              </a:rPr>
              <a:t>Мінсоцполітики</a:t>
            </a:r>
            <a:r>
              <a:rPr lang="ru-RU" sz="1600" i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rgbClr val="343434"/>
                </a:solidFill>
                <a:latin typeface="+mn-lt"/>
              </a:rPr>
              <a:t>від</a:t>
            </a:r>
            <a:r>
              <a:rPr lang="ru-RU" sz="1600" i="1" dirty="0">
                <a:solidFill>
                  <a:srgbClr val="343434"/>
                </a:solidFill>
                <a:latin typeface="+mn-lt"/>
              </a:rPr>
              <a:t> 01.10.2012 № 612) </a:t>
            </a:r>
          </a:p>
          <a:p>
            <a:pPr>
              <a:spcAft>
                <a:spcPts val="1200"/>
              </a:spcAft>
            </a:pPr>
            <a:r>
              <a:rPr lang="uk-UA" sz="1600" dirty="0">
                <a:solidFill>
                  <a:srgbClr val="343434"/>
                </a:solidFill>
                <a:latin typeface="+mn-lt"/>
                <a:cs typeface="Arial" charset="0"/>
              </a:rPr>
              <a:t>Перелік платних соціальних послуг </a:t>
            </a:r>
            <a:r>
              <a:rPr lang="uk-UA" sz="1600" i="1" dirty="0">
                <a:solidFill>
                  <a:srgbClr val="343434"/>
                </a:solidFill>
                <a:latin typeface="+mn-lt"/>
                <a:cs typeface="Arial" charset="0"/>
              </a:rPr>
              <a:t>(в редакції постанови КМУ від 08.09.2016 № 596) </a:t>
            </a:r>
          </a:p>
          <a:p>
            <a:pPr marL="342900" indent="-342900">
              <a:spcAft>
                <a:spcPts val="1200"/>
              </a:spcAft>
              <a:buFont typeface="Wingdings" charset="0"/>
              <a:buChar char="ü"/>
            </a:pPr>
            <a:endParaRPr lang="uk-UA" sz="1600" i="1" dirty="0">
              <a:solidFill>
                <a:srgbClr val="343434"/>
              </a:solidFill>
              <a:latin typeface="+mn-lt"/>
              <a:cs typeface="Arial" charset="0"/>
            </a:endParaRPr>
          </a:p>
        </p:txBody>
      </p:sp>
      <p:sp>
        <p:nvSpPr>
          <p:cNvPr id="24580" name="Місце для номера слайда 3"/>
          <p:cNvSpPr txBox="1">
            <a:spLocks noGrp="1"/>
          </p:cNvSpPr>
          <p:nvPr/>
        </p:nvSpPr>
        <p:spPr bwMode="auto">
          <a:xfrm>
            <a:off x="7165975" y="6461125"/>
            <a:ext cx="19161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algn="r" eaLnBrk="1" hangingPunct="1"/>
            <a:fld id="{84E08C35-13B1-944D-B336-0F4CB54F96DC}" type="slidenum">
              <a:rPr lang="uk-UA" sz="1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uk-UA" sz="18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1685" y="364594"/>
            <a:ext cx="4150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НОРМАТИВНО-ПРАВОВА БАЗА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2" cstate="print"/>
          <a:srcRect l="73813" t="162" r="3198" b="6117"/>
          <a:stretch/>
        </p:blipFill>
        <p:spPr>
          <a:xfrm>
            <a:off x="-36512" y="0"/>
            <a:ext cx="252305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3705" y="0"/>
            <a:ext cx="2517473" cy="688538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1403648" y="1196752"/>
            <a:ext cx="7416824" cy="5160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</a:rPr>
              <a:t>узгодження із реформою місцевого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самоврядування</a:t>
            </a:r>
          </a:p>
          <a:p>
            <a:pPr marL="0" indent="0">
              <a:buNone/>
            </a:pPr>
            <a:endParaRPr lang="uk-UA" sz="1600" dirty="0" smtClean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державні стандарти соціальних послуг</a:t>
            </a:r>
          </a:p>
          <a:p>
            <a:pPr marL="0" indent="0">
              <a:buNone/>
            </a:pPr>
            <a:endParaRPr lang="uk-UA" sz="1600" dirty="0" smtClean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перехід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на фінансування соціальних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послуг,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а не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закладів</a:t>
            </a:r>
          </a:p>
          <a:p>
            <a:pPr marL="0" indent="0">
              <a:buNone/>
            </a:pPr>
            <a:endParaRPr lang="uk-UA" sz="1600" dirty="0" smtClean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оптимізація діючої системи надання соціальних послуг (перерозподіл повноважень, створення єдиного центру надання соціальних послуг тощо)   </a:t>
            </a:r>
            <a:endParaRPr lang="uk-UA" sz="1600" dirty="0" smtClean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endParaRPr lang="uk-UA" sz="1600" dirty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</a:rPr>
              <a:t> удосконалення законодавства, що регулює діяльність діючих установ та закладів – надавачів соціальних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послуг</a:t>
            </a:r>
          </a:p>
          <a:p>
            <a:pPr marL="0" indent="0">
              <a:buNone/>
            </a:pPr>
            <a:endParaRPr lang="uk-UA" sz="1600" dirty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</a:rPr>
              <a:t>деінституціалізація -  впровадження інноваційних соціальних послуг, що надаються в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громаді</a:t>
            </a:r>
          </a:p>
          <a:p>
            <a:pPr marL="0" indent="0">
              <a:buNone/>
            </a:pPr>
            <a:endParaRPr lang="uk-UA" sz="1600" dirty="0">
              <a:solidFill>
                <a:srgbClr val="343434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</a:rPr>
              <a:t> запровадження системи моніторингу, оцінки якості, контролю (утворення відповідної структури)</a:t>
            </a:r>
            <a:endParaRPr lang="uk-UA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uk-UA" sz="1600" dirty="0">
              <a:solidFill>
                <a:srgbClr val="343434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244" y="364594"/>
            <a:ext cx="3033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sz="2000" b="1" dirty="0" smtClean="0">
                <a:solidFill>
                  <a:srgbClr val="4E005F"/>
                </a:solidFill>
                <a:cs typeface="Arial" charset="0"/>
              </a:rPr>
              <a:t>НАД ЧИМ ПРАЦЮЄМО</a:t>
            </a:r>
            <a:endParaRPr lang="uk-UA" sz="2000" b="1" dirty="0">
              <a:solidFill>
                <a:srgbClr val="4E005F"/>
              </a:solidFill>
              <a:cs typeface="Arial" charset="0"/>
            </a:endParaRPr>
          </a:p>
        </p:txBody>
      </p:sp>
      <p:pic>
        <p:nvPicPr>
          <p:cNvPr id="2" name="Изображение 1" descr="847934-200.png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3861048"/>
            <a:ext cx="485642" cy="485642"/>
          </a:xfrm>
          <a:prstGeom prst="rect">
            <a:avLst/>
          </a:prstGeom>
        </p:spPr>
      </p:pic>
      <p:pic>
        <p:nvPicPr>
          <p:cNvPr id="3" name="Изображение 2" descr="847933-200.png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2348880"/>
            <a:ext cx="487641" cy="487641"/>
          </a:xfrm>
          <a:prstGeom prst="rect">
            <a:avLst/>
          </a:prstGeom>
        </p:spPr>
      </p:pic>
      <p:pic>
        <p:nvPicPr>
          <p:cNvPr id="4" name="Изображение 3" descr="840347-200.png"/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5445224"/>
            <a:ext cx="485642" cy="485642"/>
          </a:xfrm>
          <a:prstGeom prst="rect">
            <a:avLst/>
          </a:prstGeom>
        </p:spPr>
      </p:pic>
      <p:pic>
        <p:nvPicPr>
          <p:cNvPr id="8" name="Изображение 7" descr="804416-200.png"/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1151115"/>
            <a:ext cx="549693" cy="549693"/>
          </a:xfrm>
          <a:prstGeom prst="rect">
            <a:avLst/>
          </a:prstGeom>
        </p:spPr>
      </p:pic>
      <p:pic>
        <p:nvPicPr>
          <p:cNvPr id="9" name="Изображение 8" descr="804404-200.png"/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3059611"/>
            <a:ext cx="513405" cy="513405"/>
          </a:xfrm>
          <a:prstGeom prst="rect">
            <a:avLst/>
          </a:prstGeom>
        </p:spPr>
      </p:pic>
      <p:pic>
        <p:nvPicPr>
          <p:cNvPr id="10" name="Изображение 9" descr="852217-200.png"/>
          <p:cNvPicPr>
            <a:picLocks noChangeAspect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1700808"/>
            <a:ext cx="492681" cy="492681"/>
          </a:xfrm>
          <a:prstGeom prst="rect">
            <a:avLst/>
          </a:prstGeom>
        </p:spPr>
      </p:pic>
      <p:pic>
        <p:nvPicPr>
          <p:cNvPr id="11" name="Изображение 10" descr="875937-200.png"/>
          <p:cNvPicPr>
            <a:picLocks noChangeAspect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" y="4653136"/>
            <a:ext cx="497640" cy="497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2" y="1"/>
            <a:ext cx="9139127" cy="6858000"/>
          </a:xfrm>
          <a:prstGeom prst="rect">
            <a:avLst/>
          </a:prstGeom>
        </p:spPr>
      </p:pic>
      <p:sp>
        <p:nvSpPr>
          <p:cNvPr id="7" name="Прямоугольник с двумя скругленными соседними углами 6"/>
          <p:cNvSpPr/>
          <p:nvPr/>
        </p:nvSpPr>
        <p:spPr>
          <a:xfrm rot="5400000" flipH="1">
            <a:off x="143508" y="2709428"/>
            <a:ext cx="3096344" cy="33833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4293096"/>
            <a:ext cx="2736304" cy="10795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17541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2113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26685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1257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Оксана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Суліма</a:t>
            </a:r>
          </a:p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        289-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3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0-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6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2</a:t>
            </a:r>
          </a:p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        </a:t>
            </a:r>
            <a:r>
              <a:rPr lang="en-US" sz="1800" dirty="0" err="1" smtClean="0">
                <a:solidFill>
                  <a:srgbClr val="FFFFFF"/>
                </a:solidFill>
                <a:latin typeface="+mj-lt"/>
                <a:cs typeface="Arial" charset="0"/>
              </a:rPr>
              <a:t>sulima@mlsp.gov.ua</a:t>
            </a:r>
            <a:endParaRPr lang="ru-RU" sz="18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115" y="3501008"/>
            <a:ext cx="253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cs typeface="Arial" charset="0"/>
              </a:rPr>
              <a:t>ДЯКУЮ ЗА УВАГУ!</a:t>
            </a:r>
            <a:endParaRPr lang="uk-UA" sz="20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8" name="Изображение 7" descr="1028748-200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" y="5085184"/>
            <a:ext cx="339528" cy="339528"/>
          </a:xfrm>
          <a:prstGeom prst="rect">
            <a:avLst/>
          </a:prstGeom>
        </p:spPr>
      </p:pic>
      <p:pic>
        <p:nvPicPr>
          <p:cNvPr id="10" name="Изображение 9" descr="582859-200.pn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" y="4725144"/>
            <a:ext cx="288032" cy="2880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goodfon.org/_ph/113/6004204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014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/>
          <p:cNvSpPr>
            <a:spLocks noChangeArrowheads="1"/>
          </p:cNvSpPr>
          <p:nvPr/>
        </p:nvSpPr>
        <p:spPr bwMode="auto">
          <a:xfrm>
            <a:off x="785813" y="285750"/>
            <a:ext cx="6286500" cy="6000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73100" dist="50800" dir="4320011" sx="103000" sy="103000" algn="ctr" rotWithShape="0">
              <a:srgbClr val="000000">
                <a:alpha val="1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0598" y="1201738"/>
            <a:ext cx="2005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ru-RU" b="1" dirty="0" smtClean="0">
                <a:solidFill>
                  <a:schemeClr val="accent1"/>
                </a:solidFill>
                <a:cs typeface="Arial" charset="0"/>
              </a:rPr>
              <a:t>КОМУНАЛЬНИЙ</a:t>
            </a:r>
          </a:p>
          <a:p>
            <a:pPr algn="r" eaLnBrk="1" hangingPunct="1"/>
            <a:r>
              <a:rPr lang="ru-RU" b="1" dirty="0" smtClean="0">
                <a:solidFill>
                  <a:schemeClr val="accent1"/>
                </a:solidFill>
                <a:cs typeface="Arial" charset="0"/>
              </a:rPr>
              <a:t>СЕКТОР </a:t>
            </a:r>
            <a:endParaRPr lang="ru-RU" b="1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1938" y="1201738"/>
            <a:ext cx="2015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b="1" dirty="0" smtClean="0">
                <a:solidFill>
                  <a:schemeClr val="accent1"/>
                </a:solidFill>
                <a:cs typeface="Arial" charset="0"/>
              </a:rPr>
              <a:t>НЕДЕРЖАВНИЙ</a:t>
            </a:r>
          </a:p>
          <a:p>
            <a:pPr eaLnBrk="1" hangingPunct="1"/>
            <a:r>
              <a:rPr lang="ru-RU" b="1" dirty="0" smtClean="0">
                <a:solidFill>
                  <a:schemeClr val="accent1"/>
                </a:solidFill>
                <a:cs typeface="Arial" charset="0"/>
              </a:rPr>
              <a:t>СЕКТОР</a:t>
            </a:r>
            <a:endParaRPr lang="ru-RU" b="1" dirty="0">
              <a:solidFill>
                <a:schemeClr val="accent1"/>
              </a:solidFill>
              <a:cs typeface="Arial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1463675" y="3249613"/>
            <a:ext cx="4929187" cy="158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8" descr="https://d30y9cdsu7xlg0.cloudfront.net/png/569690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728" y="3428976"/>
            <a:ext cx="642942" cy="64294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43125" y="2487613"/>
            <a:ext cx="9185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chemeClr val="accent2"/>
                </a:solidFill>
                <a:latin typeface="Arial Black" charset="0"/>
                <a:ea typeface="Times New Roman" charset="0"/>
                <a:cs typeface="Arial" charset="0"/>
              </a:rPr>
              <a:t>2 000</a:t>
            </a:r>
          </a:p>
          <a:p>
            <a:pPr eaLnBrk="1" hangingPunct="1"/>
            <a:r>
              <a:rPr lang="ru-RU" sz="1400" dirty="0" err="1">
                <a:solidFill>
                  <a:schemeClr val="accent3"/>
                </a:solidFill>
                <a:ea typeface="Times New Roman" charset="0"/>
                <a:cs typeface="Arial" charset="0"/>
              </a:rPr>
              <a:t>суб</a:t>
            </a:r>
            <a:r>
              <a:rPr lang="ja-JP" altLang="ru-RU" sz="1400" dirty="0">
                <a:solidFill>
                  <a:schemeClr val="accent3"/>
                </a:solidFill>
                <a:ea typeface="Times New Roman" charset="0"/>
                <a:cs typeface="Arial" charset="0"/>
              </a:rPr>
              <a:t>’</a:t>
            </a:r>
            <a:r>
              <a:rPr lang="ru-RU" sz="1400" dirty="0" err="1">
                <a:solidFill>
                  <a:schemeClr val="accent3"/>
                </a:solidFill>
                <a:ea typeface="Times New Roman" charset="0"/>
                <a:cs typeface="Arial" charset="0"/>
              </a:rPr>
              <a:t>єктів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3125" y="3487738"/>
            <a:ext cx="14160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chemeClr val="accent2"/>
                </a:solidFill>
                <a:latin typeface="Arial Black" charset="0"/>
                <a:ea typeface="Times New Roman" charset="0"/>
                <a:cs typeface="Arial" charset="0"/>
              </a:rPr>
              <a:t>3 000 000</a:t>
            </a:r>
          </a:p>
          <a:p>
            <a:pPr eaLnBrk="1" hangingPunct="1"/>
            <a:r>
              <a:rPr lang="ru-RU" sz="1400" dirty="0">
                <a:solidFill>
                  <a:srgbClr val="73338F"/>
                </a:solidFill>
                <a:ea typeface="Times New Roman" charset="0"/>
                <a:cs typeface="Arial" charset="0"/>
              </a:rPr>
              <a:t>осіб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60613" y="4487863"/>
            <a:ext cx="11350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chemeClr val="accent2"/>
                </a:solidFill>
                <a:latin typeface="Arial Black" charset="0"/>
                <a:ea typeface="Times New Roman" charset="0"/>
                <a:cs typeface="Arial" charset="0"/>
              </a:rPr>
              <a:t>90 000</a:t>
            </a:r>
          </a:p>
          <a:p>
            <a:pPr eaLnBrk="1" hangingPunct="1"/>
            <a:r>
              <a:rPr lang="ru-RU" sz="1400" dirty="0" err="1">
                <a:solidFill>
                  <a:srgbClr val="73338F"/>
                </a:solidFill>
                <a:ea typeface="Times New Roman" charset="0"/>
                <a:cs typeface="Arial" charset="0"/>
              </a:rPr>
              <a:t>працівників</a:t>
            </a:r>
            <a:endParaRPr lang="ru-RU" sz="1400" dirty="0">
              <a:solidFill>
                <a:srgbClr val="73338F"/>
              </a:solidFill>
              <a:ea typeface="Times New Roman" charset="0"/>
              <a:cs typeface="Arial" charset="0"/>
            </a:endParaRPr>
          </a:p>
        </p:txBody>
      </p:sp>
      <p:pic>
        <p:nvPicPr>
          <p:cNvPr id="9226" name="Picture 10" descr="https://d30y9cdsu7xlg0.cloudfront.net/png/594153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46379" y="4429108"/>
            <a:ext cx="642942" cy="642942"/>
          </a:xfrm>
          <a:prstGeom prst="rect">
            <a:avLst/>
          </a:prstGeom>
          <a:noFill/>
        </p:spPr>
      </p:pic>
      <p:pic>
        <p:nvPicPr>
          <p:cNvPr id="9228" name="Picture 12" descr="https://d30y9cdsu7xlg0.cloudfront.net/png/564832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0166" y="2428844"/>
            <a:ext cx="571504" cy="57150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811713" y="2487613"/>
            <a:ext cx="9185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chemeClr val="accent2"/>
                </a:solidFill>
                <a:latin typeface="Arial Black" charset="0"/>
                <a:ea typeface="Times New Roman" charset="0"/>
                <a:cs typeface="Arial" charset="0"/>
              </a:rPr>
              <a:t>200</a:t>
            </a:r>
          </a:p>
          <a:p>
            <a:pPr eaLnBrk="1" hangingPunct="1"/>
            <a:r>
              <a:rPr lang="ru-RU" sz="1400" dirty="0" err="1">
                <a:solidFill>
                  <a:srgbClr val="73338F"/>
                </a:solidFill>
                <a:ea typeface="Times New Roman" charset="0"/>
                <a:cs typeface="Arial" charset="0"/>
              </a:rPr>
              <a:t>суб</a:t>
            </a:r>
            <a:r>
              <a:rPr lang="ja-JP" altLang="ru-RU" sz="1400" dirty="0">
                <a:solidFill>
                  <a:srgbClr val="73338F"/>
                </a:solidFill>
                <a:ea typeface="Times New Roman" charset="0"/>
                <a:cs typeface="Arial" charset="0"/>
              </a:rPr>
              <a:t>’</a:t>
            </a:r>
            <a:r>
              <a:rPr lang="ru-RU" sz="1400" dirty="0" err="1">
                <a:solidFill>
                  <a:srgbClr val="73338F"/>
                </a:solidFill>
                <a:ea typeface="Times New Roman" charset="0"/>
                <a:cs typeface="Arial" charset="0"/>
              </a:rPr>
              <a:t>єктів</a:t>
            </a:r>
            <a:endParaRPr lang="ru-RU" sz="1400" dirty="0">
              <a:solidFill>
                <a:srgbClr val="73338F"/>
              </a:solidFill>
            </a:endParaRPr>
          </a:p>
        </p:txBody>
      </p:sp>
      <p:pic>
        <p:nvPicPr>
          <p:cNvPr id="20" name="Picture 12" descr="https://d30y9cdsu7xlg0.cloudfront.net/png/564832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446" y="2428844"/>
            <a:ext cx="571504" cy="571504"/>
          </a:xfrm>
          <a:prstGeom prst="rect">
            <a:avLst/>
          </a:prstGeom>
          <a:noFill/>
        </p:spPr>
      </p:pic>
      <p:pic>
        <p:nvPicPr>
          <p:cNvPr id="21" name="Picture 8" descr="https://d30y9cdsu7xlg0.cloudfront.net/png/569690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446" y="3428976"/>
            <a:ext cx="642942" cy="64294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765675" y="3487738"/>
            <a:ext cx="877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ru-RU" dirty="0">
                <a:solidFill>
                  <a:schemeClr val="accent2"/>
                </a:solidFill>
                <a:latin typeface="Arial Black" charset="0"/>
                <a:ea typeface="Times New Roman" charset="0"/>
                <a:cs typeface="Arial" charset="0"/>
              </a:rPr>
              <a:t>4 000</a:t>
            </a:r>
          </a:p>
          <a:p>
            <a:pPr algn="r" eaLnBrk="1" hangingPunct="1"/>
            <a:r>
              <a:rPr lang="ru-RU" sz="1400" dirty="0">
                <a:solidFill>
                  <a:srgbClr val="73338F"/>
                </a:solidFill>
                <a:ea typeface="Times New Roman" charset="0"/>
                <a:cs typeface="Arial" charset="0"/>
              </a:rPr>
              <a:t>осіб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27538" y="1960563"/>
            <a:ext cx="1658937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/>
            <a:r>
              <a:rPr lang="ru-RU" sz="1000">
                <a:solidFill>
                  <a:srgbClr val="4F4B4B"/>
                </a:solidFill>
                <a:ea typeface="Times New Roman" charset="0"/>
                <a:cs typeface="Arial" charset="0"/>
              </a:rPr>
              <a:t>повної інформації нема</a:t>
            </a:r>
            <a:endParaRPr lang="ru-RU" sz="1000">
              <a:solidFill>
                <a:srgbClr val="4F4B4B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85938" y="1857375"/>
            <a:ext cx="1928812" cy="365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43375" y="1857375"/>
            <a:ext cx="1928813" cy="365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286250" y="1928813"/>
            <a:ext cx="3127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*</a:t>
            </a:r>
            <a:endParaRPr lang="ru-RU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27" name="Овал 26"/>
          <p:cNvSpPr>
            <a:spLocks noChangeArrowheads="1"/>
          </p:cNvSpPr>
          <p:nvPr/>
        </p:nvSpPr>
        <p:spPr bwMode="auto">
          <a:xfrm>
            <a:off x="4643438" y="4357688"/>
            <a:ext cx="2357437" cy="2357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926013" y="4941168"/>
            <a:ext cx="1792287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uk-UA" dirty="0" smtClean="0">
                <a:solidFill>
                  <a:schemeClr val="accent1"/>
                </a:solidFill>
                <a:latin typeface="Arial Black" charset="0"/>
                <a:ea typeface="Times New Roman" charset="0"/>
                <a:cs typeface="Arial" charset="0"/>
              </a:rPr>
              <a:t>67,8 тис </a:t>
            </a:r>
            <a:r>
              <a:rPr lang="uk-UA" sz="1400" dirty="0" smtClean="0">
                <a:solidFill>
                  <a:srgbClr val="73338F"/>
                </a:solidFill>
                <a:ea typeface="Times New Roman" charset="0"/>
                <a:cs typeface="Arial" charset="0"/>
              </a:rPr>
              <a:t>непрацюючих  фізичних осіб</a:t>
            </a:r>
            <a:endParaRPr lang="uk-UA" sz="1400" dirty="0" smtClean="0">
              <a:solidFill>
                <a:srgbClr val="73338F"/>
              </a:solidFill>
            </a:endParaRPr>
          </a:p>
          <a:p>
            <a:pPr algn="r" eaLnBrk="1" hangingPunct="1">
              <a:lnSpc>
                <a:spcPct val="150000"/>
              </a:lnSpc>
            </a:pPr>
            <a:endParaRPr lang="uk-UA" sz="1400" dirty="0">
              <a:solidFill>
                <a:srgbClr val="73338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Содержимое 2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3275856" cy="2160240"/>
          </a:xfrm>
        </p:spPr>
        <p:txBody>
          <a:bodyPr>
            <a:normAutofit/>
          </a:bodyPr>
          <a:lstStyle/>
          <a:p>
            <a:pPr marL="80963" algn="l" eaLnBrk="1" hangingPunct="1">
              <a:lnSpc>
                <a:spcPct val="120000"/>
              </a:lnSpc>
            </a:pPr>
            <a:r>
              <a:rPr lang="uk-UA" sz="1600" dirty="0" smtClean="0">
                <a:solidFill>
                  <a:srgbClr val="343434"/>
                </a:solidFill>
                <a:cs typeface="Times New Roman" charset="0"/>
              </a:rPr>
              <a:t>визначає основні організаційні та правові засади надання соціальних послуг особам, які перебувають у складних життєвих обставинах та потребують сторонньої допомоги</a:t>
            </a:r>
          </a:p>
          <a:p>
            <a:pPr marL="538163" indent="-457200" algn="l" eaLnBrk="1" hangingPunct="1">
              <a:lnSpc>
                <a:spcPct val="120000"/>
              </a:lnSpc>
              <a:buFont typeface="Wingdings 2" charset="0"/>
              <a:buNone/>
            </a:pPr>
            <a:endParaRPr lang="uk-UA" sz="1600" dirty="0">
              <a:solidFill>
                <a:srgbClr val="343434"/>
              </a:solidFill>
              <a:cs typeface="Times New Roman" charset="0"/>
            </a:endParaRPr>
          </a:p>
        </p:txBody>
      </p:sp>
      <p:sp>
        <p:nvSpPr>
          <p:cNvPr id="12294" name="Содержимое 2"/>
          <p:cNvSpPr>
            <a:spLocks/>
          </p:cNvSpPr>
          <p:nvPr/>
        </p:nvSpPr>
        <p:spPr bwMode="auto">
          <a:xfrm>
            <a:off x="4716016" y="1916832"/>
            <a:ext cx="323981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963" eaLnBrk="1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uk-UA" sz="1600" dirty="0" smtClean="0">
                <a:solidFill>
                  <a:srgbClr val="343434"/>
                </a:solidFill>
                <a:latin typeface="+mn-lt"/>
                <a:cs typeface="Times New Roman" charset="0"/>
              </a:rPr>
              <a:t>визначає організаційні і правові засади соціальної </a:t>
            </a:r>
            <a:br>
              <a:rPr lang="uk-UA" sz="1600" dirty="0" smtClean="0">
                <a:solidFill>
                  <a:srgbClr val="343434"/>
                </a:solidFill>
                <a:latin typeface="+mn-lt"/>
                <a:cs typeface="Times New Roman" charset="0"/>
              </a:rPr>
            </a:br>
            <a:r>
              <a:rPr lang="uk-UA" sz="1600" dirty="0" smtClean="0">
                <a:solidFill>
                  <a:srgbClr val="343434"/>
                </a:solidFill>
                <a:latin typeface="+mn-lt"/>
                <a:cs typeface="Times New Roman" charset="0"/>
              </a:rPr>
              <a:t>роботи з сім'ями, дітьми та молоддю </a:t>
            </a:r>
            <a:endParaRPr lang="uk-UA" sz="1600" dirty="0">
              <a:solidFill>
                <a:srgbClr val="343434"/>
              </a:solidFill>
              <a:latin typeface="+mn-lt"/>
              <a:cs typeface="Times New Roman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32656"/>
            <a:ext cx="3816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ЗАКОН УКРАЇНИ «ПРО СОЦІАЛЬНІ ПОСЛУГИ»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260648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ЗАКОН УКРАЇНИ «ПРО СОЦІАЛЬНУ РОБОТУ З СІМ'ЯМИ, ДІТЬМИ ТА МОЛОДДЮ»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0"/>
            <a:ext cx="1008112" cy="1484784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0"/>
            <a:ext cx="1008112" cy="1484784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 cstate="print"/>
          <a:srcRect t="28546" r="4849" b="29860"/>
          <a:stretch/>
        </p:blipFill>
        <p:spPr>
          <a:xfrm>
            <a:off x="0" y="4221088"/>
            <a:ext cx="9164876" cy="266429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4221088"/>
            <a:ext cx="9144000" cy="2664296"/>
          </a:xfrm>
          <a:prstGeom prst="rect">
            <a:avLst/>
          </a:prstGeom>
          <a:solidFill>
            <a:srgbClr val="3C014C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43806" y="1052736"/>
            <a:ext cx="7560642" cy="5329262"/>
          </a:xfrm>
        </p:spPr>
        <p:txBody>
          <a:bodyPr>
            <a:normAutofit/>
          </a:bodyPr>
          <a:lstStyle/>
          <a:p>
            <a:pPr marL="80963" indent="0" algn="just" eaLnBrk="1" hangingPunct="1">
              <a:lnSpc>
                <a:spcPct val="12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Зміни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до Закону України “Про соціальні послуги” та законів України “Про об'єднання громадян”,  “Про державні соціальні стандарти та державні соціальні гарантії” -  березень 2012 рік </a:t>
            </a:r>
            <a:endParaRPr lang="uk-UA" sz="1600" dirty="0" smtClean="0">
              <a:solidFill>
                <a:srgbClr val="343434"/>
              </a:solidFill>
              <a:latin typeface="+mj-lt"/>
            </a:endParaRPr>
          </a:p>
          <a:p>
            <a:pPr marL="80963" indent="0" algn="just" eaLnBrk="1" hangingPunct="1">
              <a:lnSpc>
                <a:spcPct val="12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</a:endParaRPr>
          </a:p>
          <a:p>
            <a:pPr marL="80963" indent="0" algn="just" eaLnBrk="1" hangingPunct="1">
              <a:lnSpc>
                <a:spcPct val="12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Стратегія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реформування систем надання соціальних послуг (розпорядження КМУ від 12.08.2012 № 558-р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)</a:t>
            </a:r>
          </a:p>
          <a:p>
            <a:pPr marL="80963" indent="0" algn="just" eaLnBrk="1" hangingPunct="1">
              <a:lnSpc>
                <a:spcPct val="12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 algn="just" eaLnBrk="1" hangingPunct="1">
              <a:lnSpc>
                <a:spcPct val="12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План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заходів на період 2013-2016 років з реалізації Стратегії реформування системи надання соціальних послуг (розпорядження КМУ від 13.03.2013   № 208-р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)</a:t>
            </a:r>
          </a:p>
          <a:p>
            <a:pPr marL="80963" indent="0" algn="just" eaLnBrk="1" hangingPunct="1">
              <a:lnSpc>
                <a:spcPct val="12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 algn="just" eaLnBrk="1" hangingPunct="1">
              <a:lnSpc>
                <a:spcPct val="12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План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заходів з виконання Програми діяльності Кабінету Міністрів України та стратегії сталого розвитку “Україна—2020” у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2015, 2016, 2017 роках</a:t>
            </a:r>
          </a:p>
          <a:p>
            <a:pPr marL="80963" indent="0" algn="just" eaLnBrk="1" hangingPunct="1">
              <a:lnSpc>
                <a:spcPct val="12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</a:endParaRPr>
          </a:p>
          <a:p>
            <a:pPr marL="80963" indent="0" algn="just" eaLnBrk="1" hangingPunct="1">
              <a:lnSpc>
                <a:spcPct val="120000"/>
              </a:lnSpc>
              <a:buNone/>
            </a:pPr>
            <a:r>
              <a:rPr lang="uk-UA" altLang="zh-CN" sz="1600" dirty="0" smtClean="0">
                <a:solidFill>
                  <a:srgbClr val="343434"/>
                </a:solidFill>
                <a:latin typeface="+mj-lt"/>
                <a:cs typeface="华文中宋" charset="0"/>
              </a:rPr>
              <a:t>План </a:t>
            </a:r>
            <a:r>
              <a:rPr lang="uk-UA" altLang="zh-CN" sz="1600" dirty="0">
                <a:solidFill>
                  <a:srgbClr val="343434"/>
                </a:solidFill>
                <a:latin typeface="+mj-lt"/>
                <a:cs typeface="华文中宋" charset="0"/>
              </a:rPr>
              <a:t>заходів з імплементації Угоди про асоціацію між Україною, з однієї сторони, та Європейським Союзом, Європейським Співтовариством  з атомної енергії і їхніми державами-членами, з іншої сторони</a:t>
            </a:r>
            <a:endParaRPr lang="en-US" sz="1600" dirty="0">
              <a:solidFill>
                <a:srgbClr val="343434"/>
              </a:solidFill>
              <a:latin typeface="+mj-lt"/>
            </a:endParaRPr>
          </a:p>
          <a:p>
            <a:pPr marL="538163" indent="-457200" algn="just" eaLnBrk="1" hangingPunct="1">
              <a:lnSpc>
                <a:spcPct val="120000"/>
              </a:lnSpc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538163" indent="-457200" algn="just" eaLnBrk="1" hangingPunct="1">
              <a:lnSpc>
                <a:spcPct val="120000"/>
              </a:lnSpc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538163" indent="-457200" algn="just" eaLnBrk="1" hangingPunct="1">
              <a:lnSpc>
                <a:spcPct val="120000"/>
              </a:lnSpc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968" y="220663"/>
            <a:ext cx="6664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РЕФОРМУВАННЯ СИСТЕМИ СОЦІАЛЬНИХ ПОСЛУГ</a:t>
            </a:r>
          </a:p>
        </p:txBody>
      </p:sp>
      <p:pic>
        <p:nvPicPr>
          <p:cNvPr id="2" name="Изображение 1" descr="410770-200.png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432048" cy="432048"/>
          </a:xfrm>
          <a:prstGeom prst="rect">
            <a:avLst/>
          </a:prstGeom>
        </p:spPr>
      </p:pic>
      <p:pic>
        <p:nvPicPr>
          <p:cNvPr id="6" name="Изображение 5" descr="410769-200.pn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432048" cy="432048"/>
          </a:xfrm>
          <a:prstGeom prst="rect">
            <a:avLst/>
          </a:prstGeom>
        </p:spPr>
      </p:pic>
      <p:pic>
        <p:nvPicPr>
          <p:cNvPr id="8" name="Изображение 7" descr="410759-200.png"/>
          <p:cNvPicPr>
            <a:picLocks noChangeAspect="1"/>
          </p:cNvPicPr>
          <p:nvPr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13699" cy="413699"/>
          </a:xfrm>
          <a:prstGeom prst="rect">
            <a:avLst/>
          </a:prstGeom>
        </p:spPr>
      </p:pic>
      <p:pic>
        <p:nvPicPr>
          <p:cNvPr id="9" name="Изображение 8" descr="410770-200.png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73216"/>
            <a:ext cx="432048" cy="432048"/>
          </a:xfrm>
          <a:prstGeom prst="rect">
            <a:avLst/>
          </a:prstGeom>
        </p:spPr>
      </p:pic>
      <p:pic>
        <p:nvPicPr>
          <p:cNvPr id="10" name="Изображение 9" descr="410770-200.png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432048" cy="432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capgeris.com/img/u/297568/ministere-ass-800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8415" r="18300"/>
          <a:stretch/>
        </p:blipFill>
        <p:spPr bwMode="auto">
          <a:xfrm>
            <a:off x="3419872" y="2936797"/>
            <a:ext cx="2284866" cy="22203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58052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800" b="1" dirty="0" smtClean="0">
                <a:solidFill>
                  <a:schemeClr val="accent2"/>
                </a:solidFill>
                <a:latin typeface="+mj-lt"/>
              </a:rPr>
              <a:t>ЗАВДЯКИ  </a:t>
            </a:r>
            <a:r>
              <a:rPr lang="uk-UA" sz="2800" b="1" dirty="0" smtClean="0">
                <a:solidFill>
                  <a:schemeClr val="accent2"/>
                </a:solidFill>
                <a:latin typeface="+mj-lt"/>
                <a:cs typeface="Arial Hebrew Scholar"/>
              </a:rPr>
              <a:t>ФІНАНСУВАННЯ</a:t>
            </a:r>
            <a:r>
              <a:rPr lang="uk-UA" sz="2800" b="1" dirty="0" smtClean="0">
                <a:solidFill>
                  <a:schemeClr val="accent2"/>
                </a:solidFill>
                <a:latin typeface="+mj-lt"/>
              </a:rPr>
              <a:t> ЄВРОПЕЙСЬКОГО СОЮЗУ</a:t>
            </a:r>
            <a:endParaRPr lang="uk-UA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074" name="Picture 2" descr="https://lh4.googleusercontent.com/-GByf18NHyAg/AAAAAAAAAAI/AAAAAAAAARg/IuDj2yvTluw/photo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b="7267"/>
          <a:stretch/>
        </p:blipFill>
        <p:spPr bwMode="auto">
          <a:xfrm>
            <a:off x="755576" y="3080813"/>
            <a:ext cx="2160240" cy="19915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2" name="Picture 9" descr="UND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2180542" cy="424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UNICEF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5184576" cy="150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571500" y="214313"/>
            <a:ext cx="7858125" cy="6484937"/>
          </a:xfrm>
          <a:prstGeom prst="ellipse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5" name="Прямоугольник 34"/>
          <p:cNvSpPr/>
          <p:nvPr/>
        </p:nvSpPr>
        <p:spPr>
          <a:xfrm>
            <a:off x="357188" y="4643438"/>
            <a:ext cx="2357437" cy="107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4" name="Прямоугольник 33"/>
          <p:cNvSpPr/>
          <p:nvPr/>
        </p:nvSpPr>
        <p:spPr>
          <a:xfrm>
            <a:off x="2483768" y="5516740"/>
            <a:ext cx="41783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3" name="Прямоугольник 32"/>
          <p:cNvSpPr/>
          <p:nvPr/>
        </p:nvSpPr>
        <p:spPr>
          <a:xfrm>
            <a:off x="6786563" y="2286000"/>
            <a:ext cx="2357437" cy="292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214313" y="2143125"/>
            <a:ext cx="1928812" cy="1643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>
            <a:off x="5500688" y="428625"/>
            <a:ext cx="257175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>
            <a:off x="1285875" y="428625"/>
            <a:ext cx="2357438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8" name="Овал 27"/>
          <p:cNvSpPr>
            <a:spLocks noChangeArrowheads="1"/>
          </p:cNvSpPr>
          <p:nvPr/>
        </p:nvSpPr>
        <p:spPr bwMode="auto">
          <a:xfrm>
            <a:off x="2660650" y="1428750"/>
            <a:ext cx="3965575" cy="39655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0" sx="97000" sy="97000" algn="ctr" rotWithShape="0">
              <a:srgbClr val="000000">
                <a:alpha val="48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uk-UA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115616" y="4954563"/>
            <a:ext cx="1740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Оцінка якості </a:t>
            </a:r>
          </a:p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Соціальних послуг</a:t>
            </a:r>
            <a:endParaRPr lang="uk-UA" sz="14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Picture 4" descr="https://d30y9cdsu7xlg0.cloudfront.net/png/232494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3859" y="4939392"/>
            <a:ext cx="547679" cy="547677"/>
          </a:xfrm>
          <a:prstGeom prst="rect">
            <a:avLst/>
          </a:prstGeom>
          <a:noFill/>
        </p:spPr>
      </p:pic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2123728" y="620688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Визначення потреб</a:t>
            </a:r>
          </a:p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населення у соц. послугах</a:t>
            </a:r>
            <a:endParaRPr lang="uk-UA" sz="14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8" descr="https://d30y9cdsu7xlg0.cloudfront.net/png/141978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0166" y="642918"/>
            <a:ext cx="571504" cy="571504"/>
          </a:xfrm>
          <a:prstGeom prst="rect">
            <a:avLst/>
          </a:prstGeom>
          <a:noFill/>
        </p:spPr>
      </p:pic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5143500" y="620688"/>
            <a:ext cx="1582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Складання</a:t>
            </a:r>
          </a:p>
          <a:p>
            <a:pPr algn="r"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планів</a:t>
            </a:r>
            <a:endParaRPr lang="uk-UA" sz="14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6734820" y="3545260"/>
            <a:ext cx="15160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соціальне замовлення</a:t>
            </a:r>
            <a:endParaRPr lang="uk-UA" sz="1000">
              <a:solidFill>
                <a:srgbClr val="343434"/>
              </a:solidFill>
            </a:endParaRPr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8252395" y="3500438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організація</a:t>
            </a:r>
          </a:p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діяльності </a:t>
            </a:r>
          </a:p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комунальних </a:t>
            </a:r>
          </a:p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суб'єктів</a:t>
            </a:r>
            <a:endParaRPr lang="uk-UA" sz="1000">
              <a:solidFill>
                <a:srgbClr val="343434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7430071" y="3892550"/>
            <a:ext cx="1643062" cy="158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323528" y="3068960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Моніторинг надання </a:t>
            </a:r>
          </a:p>
          <a:p>
            <a:pPr eaLnBrk="1" hangingPunct="1"/>
            <a:r>
              <a:rPr lang="uk-UA" sz="1400" smtClean="0">
                <a:solidFill>
                  <a:schemeClr val="tx1">
                    <a:lumMod val="75000"/>
                  </a:schemeClr>
                </a:solidFill>
              </a:rPr>
              <a:t>Соціальних послуг</a:t>
            </a:r>
            <a:endParaRPr lang="uk-UA" sz="14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3" name="Picture 6" descr="https://d30y9cdsu7xlg0.cloudfront.net/png/100534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3195" y="2512219"/>
            <a:ext cx="500066" cy="500067"/>
          </a:xfrm>
          <a:prstGeom prst="rect">
            <a:avLst/>
          </a:prstGeom>
          <a:noFill/>
        </p:spPr>
      </p:pic>
      <p:pic>
        <p:nvPicPr>
          <p:cNvPr id="14" name="Picture 18" descr="https://d30y9cdsu7xlg0.cloudfront.net/png/151632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81975" y="2452694"/>
            <a:ext cx="619115" cy="619116"/>
          </a:xfrm>
          <a:prstGeom prst="rect">
            <a:avLst/>
          </a:prstGeom>
          <a:noFill/>
        </p:spPr>
      </p:pic>
      <p:pic>
        <p:nvPicPr>
          <p:cNvPr id="15" name="Picture 20" descr="https://d30y9cdsu7xlg0.cloudfront.net/png/402057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43702" y="571480"/>
            <a:ext cx="690554" cy="690554"/>
          </a:xfrm>
          <a:prstGeom prst="rect">
            <a:avLst/>
          </a:prstGeom>
          <a:noFill/>
        </p:spPr>
      </p:pic>
      <p:sp>
        <p:nvSpPr>
          <p:cNvPr id="22" name="Прямоугольник 16"/>
          <p:cNvSpPr>
            <a:spLocks noChangeArrowheads="1"/>
          </p:cNvSpPr>
          <p:nvPr/>
        </p:nvSpPr>
        <p:spPr bwMode="auto">
          <a:xfrm>
            <a:off x="6704013" y="3049563"/>
            <a:ext cx="150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000" smtClean="0">
                <a:solidFill>
                  <a:schemeClr val="tx1">
                    <a:lumMod val="75000"/>
                  </a:schemeClr>
                </a:solidFill>
              </a:rPr>
              <a:t>державно-приватне партнерство</a:t>
            </a:r>
            <a:endParaRPr lang="uk-UA" sz="10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3" name="Прямоугольник 16"/>
          <p:cNvSpPr>
            <a:spLocks noChangeArrowheads="1"/>
          </p:cNvSpPr>
          <p:nvPr/>
        </p:nvSpPr>
        <p:spPr bwMode="auto">
          <a:xfrm>
            <a:off x="6734820" y="3831010"/>
            <a:ext cx="1365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державні закупівлі</a:t>
            </a:r>
            <a:endParaRPr lang="uk-UA" sz="1000">
              <a:solidFill>
                <a:srgbClr val="343434"/>
              </a:solidFill>
            </a:endParaRPr>
          </a:p>
        </p:txBody>
      </p:sp>
      <p:sp>
        <p:nvSpPr>
          <p:cNvPr id="24" name="Прямоугольник 16"/>
          <p:cNvSpPr>
            <a:spLocks noChangeArrowheads="1"/>
          </p:cNvSpPr>
          <p:nvPr/>
        </p:nvSpPr>
        <p:spPr bwMode="auto">
          <a:xfrm>
            <a:off x="6734820" y="4215383"/>
            <a:ext cx="1725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000" smtClean="0">
                <a:solidFill>
                  <a:srgbClr val="343434"/>
                </a:solidFill>
              </a:rPr>
              <a:t>конкурс соціальних проектів</a:t>
            </a:r>
            <a:endParaRPr lang="uk-UA" sz="1000">
              <a:solidFill>
                <a:srgbClr val="343434"/>
              </a:solidFill>
            </a:endParaRPr>
          </a:p>
        </p:txBody>
      </p:sp>
      <p:sp>
        <p:nvSpPr>
          <p:cNvPr id="15385" name="Прямоугольник 1"/>
          <p:cNvSpPr>
            <a:spLocks noChangeArrowheads="1"/>
          </p:cNvSpPr>
          <p:nvPr/>
        </p:nvSpPr>
        <p:spPr bwMode="auto">
          <a:xfrm>
            <a:off x="2286000" y="6202363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1600" b="1" smtClean="0">
                <a:solidFill>
                  <a:schemeClr val="accent1"/>
                </a:solidFill>
              </a:rPr>
              <a:t>Надання соціальних послуг відповідно до  </a:t>
            </a:r>
          </a:p>
          <a:p>
            <a:pPr algn="ctr" eaLnBrk="1" hangingPunct="1"/>
            <a:r>
              <a:rPr lang="uk-UA" sz="1600" b="1" smtClean="0">
                <a:solidFill>
                  <a:schemeClr val="accent1"/>
                </a:solidFill>
              </a:rPr>
              <a:t>державних стандартів </a:t>
            </a:r>
            <a:endParaRPr lang="uk-UA" sz="1600" b="1">
              <a:solidFill>
                <a:schemeClr val="accent1"/>
              </a:solidFill>
            </a:endParaRPr>
          </a:p>
        </p:txBody>
      </p:sp>
      <p:pic>
        <p:nvPicPr>
          <p:cNvPr id="26" name="Picture 2" descr="https://d30y9cdsu7xlg0.cloudfront.net/png/143672-2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246" y="5572140"/>
            <a:ext cx="714400" cy="714400"/>
          </a:xfrm>
          <a:prstGeom prst="rect">
            <a:avLst/>
          </a:prstGeom>
          <a:noFill/>
        </p:spPr>
      </p:pic>
      <p:sp>
        <p:nvSpPr>
          <p:cNvPr id="15387" name="Прямоугольник 16"/>
          <p:cNvSpPr>
            <a:spLocks noChangeArrowheads="1"/>
          </p:cNvSpPr>
          <p:nvPr/>
        </p:nvSpPr>
        <p:spPr bwMode="auto">
          <a:xfrm>
            <a:off x="2678113" y="2928938"/>
            <a:ext cx="39306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1500"/>
              </a:lnSpc>
            </a:pPr>
            <a:endParaRPr lang="uk-UA" sz="1300" b="1" dirty="0" smtClean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uk-UA" sz="1300" b="1" dirty="0" smtClean="0">
                <a:solidFill>
                  <a:schemeClr val="bg1"/>
                </a:solidFill>
                <a:cs typeface="Arial" charset="0"/>
              </a:rPr>
              <a:t>Внесено зміни до Закону України</a:t>
            </a:r>
          </a:p>
          <a:p>
            <a:pPr algn="ctr" eaLnBrk="1" hangingPunct="1">
              <a:lnSpc>
                <a:spcPts val="1500"/>
              </a:lnSpc>
            </a:pPr>
            <a:r>
              <a:rPr lang="uk-UA" sz="1300" b="1" dirty="0" smtClean="0">
                <a:solidFill>
                  <a:schemeClr val="bg1"/>
                </a:solidFill>
                <a:cs typeface="Arial" charset="0"/>
              </a:rPr>
              <a:t>«Про державно-приватне партнерство»</a:t>
            </a:r>
          </a:p>
          <a:p>
            <a:pPr algn="ctr" eaLnBrk="1" hangingPunct="1">
              <a:lnSpc>
                <a:spcPts val="1500"/>
              </a:lnSpc>
            </a:pPr>
            <a:endParaRPr lang="uk-UA" sz="1300" b="1" dirty="0" smtClean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lnSpc>
                <a:spcPts val="1500"/>
              </a:lnSpc>
            </a:pPr>
            <a:endParaRPr lang="uk-UA" sz="1300" b="1" dirty="0" smtClean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lnSpc>
                <a:spcPts val="1500"/>
              </a:lnSpc>
            </a:pPr>
            <a:endParaRPr lang="uk-UA" sz="1300" b="1" dirty="0" smtClean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uk-UA" sz="1300" b="1" dirty="0" smtClean="0">
                <a:solidFill>
                  <a:schemeClr val="bg1"/>
                </a:solidFill>
                <a:cs typeface="Arial" charset="0"/>
              </a:rPr>
              <a:t>Прийнято у першому читанні проект </a:t>
            </a:r>
          </a:p>
          <a:p>
            <a:pPr algn="ctr" eaLnBrk="1" hangingPunct="1">
              <a:lnSpc>
                <a:spcPts val="1500"/>
              </a:lnSpc>
            </a:pPr>
            <a:r>
              <a:rPr lang="uk-UA" sz="1300" b="1" dirty="0" smtClean="0">
                <a:solidFill>
                  <a:schemeClr val="bg1"/>
                </a:solidFill>
                <a:cs typeface="Arial" charset="0"/>
              </a:rPr>
              <a:t>Закону України</a:t>
            </a:r>
          </a:p>
          <a:p>
            <a:pPr algn="ctr" eaLnBrk="1" hangingPunct="1">
              <a:lnSpc>
                <a:spcPts val="1500"/>
              </a:lnSpc>
            </a:pPr>
            <a:r>
              <a:rPr lang="uk-UA" sz="1300" b="1" dirty="0" smtClean="0">
                <a:solidFill>
                  <a:schemeClr val="bg1"/>
                </a:solidFill>
                <a:cs typeface="Arial" charset="0"/>
              </a:rPr>
              <a:t>  «Про соціальні послуги»</a:t>
            </a:r>
            <a:endParaRPr lang="uk-UA" sz="13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552450" y="3767138"/>
            <a:ext cx="90488" cy="9048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9" name="Овал 38"/>
          <p:cNvSpPr/>
          <p:nvPr/>
        </p:nvSpPr>
        <p:spPr>
          <a:xfrm>
            <a:off x="1357313" y="1428750"/>
            <a:ext cx="90487" cy="904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0" name="Овал 39"/>
          <p:cNvSpPr/>
          <p:nvPr/>
        </p:nvSpPr>
        <p:spPr>
          <a:xfrm>
            <a:off x="5857875" y="392113"/>
            <a:ext cx="90488" cy="9048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1" name="Овал 40"/>
          <p:cNvSpPr/>
          <p:nvPr/>
        </p:nvSpPr>
        <p:spPr>
          <a:xfrm>
            <a:off x="8107363" y="2214563"/>
            <a:ext cx="90487" cy="9048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2" name="Овал 41"/>
          <p:cNvSpPr/>
          <p:nvPr/>
        </p:nvSpPr>
        <p:spPr>
          <a:xfrm>
            <a:off x="6572250" y="6143625"/>
            <a:ext cx="90488" cy="904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3" name="Овал 42"/>
          <p:cNvSpPr/>
          <p:nvPr/>
        </p:nvSpPr>
        <p:spPr>
          <a:xfrm>
            <a:off x="1624013" y="5643563"/>
            <a:ext cx="90487" cy="9048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5394" name="Прямоугольник 35"/>
          <p:cNvSpPr>
            <a:spLocks noChangeArrowheads="1"/>
          </p:cNvSpPr>
          <p:nvPr/>
        </p:nvSpPr>
        <p:spPr bwMode="auto">
          <a:xfrm>
            <a:off x="4144516" y="2060848"/>
            <a:ext cx="2803748" cy="67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ts val="1500"/>
              </a:lnSpc>
            </a:pPr>
            <a:r>
              <a:rPr lang="uk-UA" sz="1300" b="1" smtClean="0">
                <a:solidFill>
                  <a:schemeClr val="bg1"/>
                </a:solidFill>
                <a:cs typeface="Arial" charset="0"/>
              </a:rPr>
              <a:t>Затверджено </a:t>
            </a:r>
          </a:p>
          <a:p>
            <a:pPr eaLnBrk="1" hangingPunct="1">
              <a:lnSpc>
                <a:spcPts val="1500"/>
              </a:lnSpc>
            </a:pPr>
            <a:r>
              <a:rPr lang="uk-UA" sz="1300" b="1" smtClean="0">
                <a:solidFill>
                  <a:schemeClr val="bg1"/>
                </a:solidFill>
                <a:cs typeface="Arial" charset="0"/>
              </a:rPr>
              <a:t>нормативно-правових</a:t>
            </a:r>
          </a:p>
          <a:p>
            <a:pPr eaLnBrk="1" hangingPunct="1">
              <a:lnSpc>
                <a:spcPts val="1500"/>
              </a:lnSpc>
            </a:pPr>
            <a:r>
              <a:rPr lang="uk-UA" sz="1300" b="1" smtClean="0">
                <a:solidFill>
                  <a:schemeClr val="bg1"/>
                </a:solidFill>
                <a:cs typeface="Arial" charset="0"/>
              </a:rPr>
              <a:t>актів</a:t>
            </a:r>
            <a:endParaRPr lang="uk-UA" sz="1300"/>
          </a:p>
        </p:txBody>
      </p:sp>
      <p:sp>
        <p:nvSpPr>
          <p:cNvPr id="15395" name="Прямоугольник 36"/>
          <p:cNvSpPr>
            <a:spLocks noChangeArrowheads="1"/>
          </p:cNvSpPr>
          <p:nvPr/>
        </p:nvSpPr>
        <p:spPr bwMode="auto">
          <a:xfrm>
            <a:off x="3275856" y="1988840"/>
            <a:ext cx="9373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4400" b="1" smtClean="0">
                <a:solidFill>
                  <a:schemeClr val="bg1"/>
                </a:solidFill>
                <a:latin typeface="Arial Black" charset="0"/>
                <a:cs typeface="Arial" charset="0"/>
              </a:rPr>
              <a:t>40</a:t>
            </a:r>
            <a:endParaRPr lang="uk-UA" sz="3600">
              <a:latin typeface="Arial Black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268760"/>
            <a:ext cx="7056784" cy="5328592"/>
          </a:xfrm>
        </p:spPr>
        <p:txBody>
          <a:bodyPr>
            <a:noAutofit/>
          </a:bodyPr>
          <a:lstStyle/>
          <a:p>
            <a:pPr marL="80963" indent="0" eaLnBrk="1" hangingPunct="1">
              <a:lnSpc>
                <a:spcPct val="13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удосконалення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адміністрування соціальних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послуг, </a:t>
            </a:r>
          </a:p>
          <a:p>
            <a:pPr marL="80963" indent="0" eaLnBrk="1" hangingPunct="1">
              <a:lnSpc>
                <a:spcPct val="13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забезпечення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захисту прав осіб, які отримують соціальні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послуги</a:t>
            </a:r>
          </a:p>
          <a:p>
            <a:pPr marL="80963" indent="0" eaLnBrk="1" hangingPunct="1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 eaLnBrk="1" hangingPunct="1">
              <a:lnSpc>
                <a:spcPct val="130000"/>
              </a:lnSpc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задоволення потреб громадян у соціальних послугах, зокрема шляхом підтримки  недержавних надавачів 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послуг</a:t>
            </a:r>
          </a:p>
          <a:p>
            <a:pPr marL="80963" indent="0" eaLnBrk="1" hangingPunct="1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розмежування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Times New Roman" charset="0"/>
              </a:rPr>
              <a:t>повноважень центральних,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Times New Roman" charset="0"/>
              </a:rPr>
              <a:t>місцевих органів виконавчої влади та органів місцевого самоврядування </a:t>
            </a:r>
            <a:endParaRPr lang="uk-UA" sz="1600" dirty="0" smtClean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r>
              <a:rPr lang="uk-UA" sz="1600" dirty="0">
                <a:solidFill>
                  <a:srgbClr val="343434"/>
                </a:solidFill>
                <a:cs typeface="Times New Roman" charset="0"/>
              </a:rPr>
              <a:t>визначення прав та обов'язків надавачів та отримувачів послуг</a:t>
            </a:r>
          </a:p>
          <a:p>
            <a:pPr marL="80963" indent="0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r>
              <a:rPr lang="uk-UA" sz="1600" dirty="0">
                <a:solidFill>
                  <a:srgbClr val="343434"/>
                </a:solidFill>
                <a:cs typeface="Times New Roman" charset="0"/>
              </a:rPr>
              <a:t>запровадження договірних відносин </a:t>
            </a:r>
          </a:p>
          <a:p>
            <a:pPr marL="80963" indent="0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r>
              <a:rPr lang="uk-UA" sz="1600" dirty="0">
                <a:solidFill>
                  <a:srgbClr val="343434"/>
                </a:solidFill>
                <a:cs typeface="Times New Roman" charset="0"/>
              </a:rPr>
              <a:t>узгодження законодавства</a:t>
            </a:r>
          </a:p>
          <a:p>
            <a:pPr marL="80963" indent="0">
              <a:lnSpc>
                <a:spcPct val="130000"/>
              </a:lnSpc>
              <a:buNone/>
            </a:pPr>
            <a:endParaRPr lang="uk-UA" sz="1600" dirty="0" smtClean="0">
              <a:solidFill>
                <a:srgbClr val="343434"/>
              </a:solidFill>
              <a:latin typeface="+mj-lt"/>
              <a:cs typeface="Times New Roman" charset="0"/>
            </a:endParaRPr>
          </a:p>
          <a:p>
            <a:pPr marL="80963" indent="0">
              <a:lnSpc>
                <a:spcPct val="130000"/>
              </a:lnSpc>
              <a:buNone/>
            </a:pPr>
            <a:endParaRPr lang="uk-UA" sz="1600" dirty="0">
              <a:solidFill>
                <a:srgbClr val="343434"/>
              </a:solidFill>
              <a:latin typeface="+mj-lt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413" y="364594"/>
            <a:ext cx="6048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ПРОЕКТ ЗАКОНУ УКРАЇНИ «ПРО СОЦІАЛЬНІ ПОСЛУГИ»</a:t>
            </a:r>
          </a:p>
        </p:txBody>
      </p:sp>
      <p:pic>
        <p:nvPicPr>
          <p:cNvPr id="2" name="Изображение 1" descr="875947-200.png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5" y="3501008"/>
            <a:ext cx="592365" cy="592365"/>
          </a:xfrm>
          <a:prstGeom prst="rect">
            <a:avLst/>
          </a:prstGeom>
        </p:spPr>
      </p:pic>
      <p:pic>
        <p:nvPicPr>
          <p:cNvPr id="7" name="Изображение 6" descr="804416-200.png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5" y="1393041"/>
            <a:ext cx="592365" cy="592365"/>
          </a:xfrm>
          <a:prstGeom prst="rect">
            <a:avLst/>
          </a:prstGeom>
        </p:spPr>
      </p:pic>
      <p:pic>
        <p:nvPicPr>
          <p:cNvPr id="10" name="Изображение 9" descr="804391-200.png"/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5" y="5137457"/>
            <a:ext cx="592365" cy="592365"/>
          </a:xfrm>
          <a:prstGeom prst="rect">
            <a:avLst/>
          </a:prstGeom>
        </p:spPr>
      </p:pic>
      <p:pic>
        <p:nvPicPr>
          <p:cNvPr id="11" name="Изображение 10" descr="804403-200.png"/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3" y="2462685"/>
            <a:ext cx="602342" cy="602342"/>
          </a:xfrm>
          <a:prstGeom prst="rect">
            <a:avLst/>
          </a:prstGeom>
        </p:spPr>
      </p:pic>
      <p:pic>
        <p:nvPicPr>
          <p:cNvPr id="12" name="Изображение 11" descr="804417-200.png"/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1" y="4419523"/>
            <a:ext cx="564695" cy="564695"/>
          </a:xfrm>
          <a:prstGeom prst="rect">
            <a:avLst/>
          </a:prstGeom>
        </p:spPr>
      </p:pic>
      <p:pic>
        <p:nvPicPr>
          <p:cNvPr id="13" name="Изображение 12" descr="847934-200.png"/>
          <p:cNvPicPr>
            <a:picLocks noChangeAspect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1" y="5857633"/>
            <a:ext cx="523695" cy="5236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Місце для номера слайда 3"/>
          <p:cNvSpPr txBox="1">
            <a:spLocks noGrp="1"/>
          </p:cNvSpPr>
          <p:nvPr/>
        </p:nvSpPr>
        <p:spPr bwMode="auto">
          <a:xfrm>
            <a:off x="7165975" y="6461125"/>
            <a:ext cx="19161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algn="r" eaLnBrk="1" hangingPunct="1"/>
            <a:fld id="{0BAB38B0-2960-EE48-830C-BC4CD91F43F7}" type="slidenum">
              <a:rPr lang="uk-UA" sz="1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uk-UA" sz="18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Прямокутник 11"/>
          <p:cNvSpPr>
            <a:spLocks noChangeArrowheads="1"/>
          </p:cNvSpPr>
          <p:nvPr/>
        </p:nvSpPr>
        <p:spPr bwMode="auto">
          <a:xfrm>
            <a:off x="539553" y="3531791"/>
            <a:ext cx="453650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73338F"/>
                </a:solidFill>
                <a:latin typeface="+mj-lt"/>
                <a:ea typeface="ＭＳ Ｐゴシック" charset="0"/>
                <a:cs typeface="ＭＳ Ｐゴシック" charset="0"/>
              </a:rPr>
              <a:t>Потреба: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понад </a:t>
            </a:r>
            <a:r>
              <a:rPr lang="uk-UA" sz="1600" dirty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6 млн. соціальних послуг</a:t>
            </a:r>
            <a:endParaRPr lang="en-US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r>
              <a:rPr lang="uk-UA" sz="1600" dirty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uk-UA" sz="1600" b="1" dirty="0" smtClean="0">
                <a:solidFill>
                  <a:schemeClr val="accent3"/>
                </a:solidFill>
                <a:latin typeface="+mj-lt"/>
                <a:ea typeface="ＭＳ Ｐゴシック" charset="0"/>
                <a:cs typeface="ＭＳ Ｐゴシック" charset="0"/>
              </a:rPr>
              <a:t>Надано у 2016 році: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більше </a:t>
            </a:r>
            <a:r>
              <a:rPr lang="uk-UA" sz="1600" dirty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5 млн. послуг</a:t>
            </a:r>
            <a:endParaRPr lang="en-US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endParaRPr lang="uk-UA" sz="1600" b="1" dirty="0">
              <a:solidFill>
                <a:srgbClr val="73338F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r>
              <a:rPr lang="uk-UA" sz="1600" b="1" dirty="0">
                <a:solidFill>
                  <a:srgbClr val="73338F"/>
                </a:solidFill>
                <a:latin typeface="+mj-lt"/>
                <a:ea typeface="ＭＳ Ｐゴシック" charset="0"/>
                <a:cs typeface="ＭＳ Ｐゴシック" charset="0"/>
              </a:rPr>
              <a:t>Найбільш запитувані: </a:t>
            </a:r>
            <a:r>
              <a:rPr lang="uk-UA" sz="1600" dirty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соціальна профілактика, консультування, соціальна адаптація, догляд, представництво інтересів</a:t>
            </a:r>
            <a:endParaRPr lang="en-US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endParaRPr lang="uk-UA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r>
              <a:rPr lang="uk-UA" sz="1600" b="1" dirty="0">
                <a:solidFill>
                  <a:srgbClr val="73338F"/>
                </a:solidFill>
                <a:latin typeface="+mj-lt"/>
                <a:ea typeface="ＭＳ Ｐゴシック" charset="0"/>
                <a:cs typeface="ＭＳ Ｐゴシック" charset="0"/>
              </a:rPr>
              <a:t>Категорії осіб, які найбільше отримують послуг: </a:t>
            </a:r>
            <a:r>
              <a:rPr lang="uk-UA" sz="1600" dirty="0">
                <a:solidFill>
                  <a:srgbClr val="343434"/>
                </a:solidFill>
                <a:latin typeface="+mj-lt"/>
                <a:ea typeface="ＭＳ Ｐゴシック" charset="0"/>
                <a:cs typeface="ＭＳ Ｐゴシック" charset="0"/>
              </a:rPr>
              <a:t>громадяни похилого віку (2,2 млн. осіб або 45%), інваліди (852 тис. осіб), сім'ї, які перебувають в СЖО (понад 452 тис. осіб) </a:t>
            </a:r>
          </a:p>
          <a:p>
            <a:endParaRPr lang="uk-UA" sz="1600" dirty="0">
              <a:solidFill>
                <a:srgbClr val="343434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1259632" y="1253078"/>
            <a:ext cx="734481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1600" dirty="0">
                <a:solidFill>
                  <a:srgbClr val="343434"/>
                </a:solidFill>
                <a:latin typeface="+mj-lt"/>
              </a:rPr>
              <a:t>Порядок </a:t>
            </a:r>
            <a:r>
              <a:rPr lang="uk-UA" sz="1600" dirty="0">
                <a:solidFill>
                  <a:srgbClr val="343434"/>
                </a:solidFill>
                <a:latin typeface="+mj-lt"/>
              </a:rPr>
              <a:t>визначення потреб населення адміністративно-територіальної одиниці у соціальних послугах  - </a:t>
            </a:r>
            <a:r>
              <a:rPr lang="uk-UA" sz="1600" i="1" dirty="0">
                <a:solidFill>
                  <a:srgbClr val="343434"/>
                </a:solidFill>
                <a:latin typeface="+mj-lt"/>
              </a:rPr>
              <a:t>наказ Мінсоцполітики від 20.01.2014 № 28</a:t>
            </a:r>
          </a:p>
          <a:p>
            <a:pPr eaLnBrk="1" hangingPunct="1"/>
            <a:endParaRPr lang="uk-UA" sz="1600" i="1" dirty="0">
              <a:solidFill>
                <a:srgbClr val="343434"/>
              </a:solidFill>
              <a:latin typeface="+mj-lt"/>
            </a:endParaRPr>
          </a:p>
          <a:p>
            <a:pPr eaLnBrk="1" hangingPunct="1"/>
            <a:r>
              <a:rPr lang="uk-UA" sz="1600" dirty="0">
                <a:solidFill>
                  <a:srgbClr val="343434"/>
                </a:solidFill>
                <a:latin typeface="+mj-lt"/>
              </a:rPr>
              <a:t>Методичні рекомендації з визначення потреб </a:t>
            </a:r>
            <a:r>
              <a:rPr lang="uk-UA" sz="1600" dirty="0" smtClean="0">
                <a:solidFill>
                  <a:srgbClr val="343434"/>
                </a:solidFill>
                <a:latin typeface="+mj-lt"/>
              </a:rPr>
              <a:t>населення – </a:t>
            </a:r>
            <a:r>
              <a:rPr lang="uk-UA" sz="1600" i="1" dirty="0">
                <a:solidFill>
                  <a:srgbClr val="343434"/>
                </a:solidFill>
                <a:latin typeface="+mj-lt"/>
              </a:rPr>
              <a:t>наказ Мінсоцполітики від</a:t>
            </a:r>
            <a:r>
              <a:rPr lang="en-US" sz="1600" i="1" dirty="0">
                <a:solidFill>
                  <a:srgbClr val="343434"/>
                </a:solidFill>
                <a:latin typeface="+mj-lt"/>
              </a:rPr>
              <a:t> 05.10.2012</a:t>
            </a:r>
            <a:r>
              <a:rPr lang="uk-UA" sz="1600" i="1" dirty="0">
                <a:solidFill>
                  <a:srgbClr val="343434"/>
                </a:solidFill>
                <a:latin typeface="+mj-lt"/>
              </a:rPr>
              <a:t> № 648</a:t>
            </a:r>
          </a:p>
          <a:p>
            <a:pPr eaLnBrk="1" hangingPunct="1"/>
            <a:endParaRPr lang="uk-UA" sz="1600" i="1" dirty="0">
              <a:solidFill>
                <a:srgbClr val="343434"/>
              </a:solidFill>
              <a:latin typeface="+mj-lt"/>
            </a:endParaRPr>
          </a:p>
          <a:p>
            <a:pPr eaLnBrk="1" hangingPunct="1"/>
            <a:endParaRPr lang="ru-RU" sz="1600" i="1" dirty="0">
              <a:solidFill>
                <a:srgbClr val="343434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2483" y="292586"/>
            <a:ext cx="3181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 ВИЗНАЧЕННЯ ПОТРЕБ</a:t>
            </a: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 rot="5400000" flipH="1" flipV="1">
            <a:off x="5692903" y="3002239"/>
            <a:ext cx="2952328" cy="39498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5"/>
          <p:cNvSpPr>
            <a:spLocks noChangeArrowheads="1"/>
          </p:cNvSpPr>
          <p:nvPr/>
        </p:nvSpPr>
        <p:spPr bwMode="auto">
          <a:xfrm>
            <a:off x="5868144" y="4005064"/>
            <a:ext cx="381642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uk-UA" sz="2400" b="1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ВАЖЛИВО</a:t>
            </a:r>
          </a:p>
          <a:p>
            <a:pPr eaLnBrk="1" hangingPunct="1"/>
            <a:endParaRPr lang="uk-UA" sz="2400" b="1" dirty="0">
              <a:solidFill>
                <a:schemeClr val="bg1"/>
              </a:solidFill>
              <a:latin typeface="+mj-lt"/>
              <a:cs typeface="Times New Roman" charset="0"/>
            </a:endParaRPr>
          </a:p>
          <a:p>
            <a:pPr eaLnBrk="1" hangingPunct="1"/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Cпільно із недержавними </a:t>
            </a:r>
          </a:p>
          <a:p>
            <a:pPr eaLnBrk="1" hangingPunct="1"/>
            <a:r>
              <a:rPr lang="ru-RU" dirty="0">
                <a:solidFill>
                  <a:schemeClr val="bg1"/>
                </a:solidFill>
                <a:latin typeface="+mj-lt"/>
                <a:cs typeface="Times New Roman" charset="0"/>
              </a:rPr>
              <a:t>о</a:t>
            </a:r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рганізаціями</a:t>
            </a:r>
          </a:p>
          <a:p>
            <a:pPr eaLnBrk="1" hangingPunct="1"/>
            <a:endParaRPr lang="uk-UA" dirty="0" smtClean="0">
              <a:solidFill>
                <a:schemeClr val="bg1"/>
              </a:solidFill>
              <a:latin typeface="+mj-lt"/>
              <a:cs typeface="Times New Roman" charset="0"/>
            </a:endParaRPr>
          </a:p>
          <a:p>
            <a:pPr eaLnBrk="1" hangingPunct="1"/>
            <a:r>
              <a:rPr lang="uk-UA" dirty="0" smtClean="0">
                <a:solidFill>
                  <a:schemeClr val="bg1"/>
                </a:solidFill>
                <a:latin typeface="+mj-lt"/>
                <a:cs typeface="Times New Roman" charset="0"/>
              </a:rPr>
              <a:t>Адміністрування, планування подальшої роботи</a:t>
            </a:r>
            <a:endParaRPr lang="uk-UA" dirty="0">
              <a:solidFill>
                <a:schemeClr val="bg1"/>
              </a:solidFill>
              <a:latin typeface="+mj-lt"/>
              <a:cs typeface="Times New Roman" charset="0"/>
            </a:endParaRPr>
          </a:p>
        </p:txBody>
      </p:sp>
      <p:pic>
        <p:nvPicPr>
          <p:cNvPr id="3" name="Изображение 2" descr="875940-200.png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0" y="1181070"/>
            <a:ext cx="608056" cy="608056"/>
          </a:xfrm>
          <a:prstGeom prst="rect">
            <a:avLst/>
          </a:prstGeom>
        </p:spPr>
      </p:pic>
      <p:pic>
        <p:nvPicPr>
          <p:cNvPr id="4" name="Изображение 3" descr="852210-200.png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0" y="1973158"/>
            <a:ext cx="608056" cy="6080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8"/>
            <a:ext cx="4320480" cy="216023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Arial" charset="0"/>
              </a:rPr>
              <a:t>Постанова КМУ від 29.04.2013 № 324 </a:t>
            </a:r>
            <a:r>
              <a:rPr lang="uk-UA" sz="1600" dirty="0" smtClean="0">
                <a:solidFill>
                  <a:srgbClr val="343434"/>
                </a:solidFill>
                <a:cs typeface="Arial" charset="0"/>
              </a:rPr>
              <a:t>“ </a:t>
            </a:r>
            <a:r>
              <a:rPr lang="uk-UA" sz="1600" dirty="0" smtClean="0">
                <a:solidFill>
                  <a:srgbClr val="343434"/>
                </a:solidFill>
                <a:latin typeface="+mj-lt"/>
                <a:cs typeface="Arial" charset="0"/>
              </a:rPr>
              <a:t>Про затвердження Порядку здійснення соціального замовлення за рахунок бюджетних </a:t>
            </a:r>
            <a:r>
              <a:rPr lang="uk-UA" sz="1600" dirty="0" err="1" smtClean="0">
                <a:solidFill>
                  <a:srgbClr val="343434"/>
                </a:solidFill>
                <a:latin typeface="+mj-lt"/>
                <a:cs typeface="Arial" charset="0"/>
              </a:rPr>
              <a:t>коштів</a:t>
            </a:r>
            <a:r>
              <a:rPr lang="uk-UA" sz="1600" dirty="0" err="1" smtClean="0">
                <a:solidFill>
                  <a:srgbClr val="343434"/>
                </a:solidFill>
                <a:cs typeface="Arial" charset="0"/>
              </a:rPr>
              <a:t>”</a:t>
            </a: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Arial" charset="0"/>
              </a:rPr>
              <a:t>Постанова </a:t>
            </a:r>
            <a:r>
              <a:rPr lang="uk-UA" sz="1600" dirty="0">
                <a:solidFill>
                  <a:srgbClr val="343434"/>
                </a:solidFill>
                <a:latin typeface="+mj-lt"/>
                <a:cs typeface="Arial" charset="0"/>
              </a:rPr>
              <a:t>КМУ від 14.11.2012 № 1039 “Про затвердження критеріїв діяльності суб’єктів, що надають соціальні послуги”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ru-RU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ru-RU" sz="1600" dirty="0">
              <a:solidFill>
                <a:srgbClr val="343434"/>
              </a:solidFill>
              <a:latin typeface="+mj-lt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343434"/>
              </a:solidFill>
              <a:latin typeface="+mj-lt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961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ЗАЛУЧЕННЯ НЕДЕРЖАВНИХ СУБ'ЄКТІВ. СОЦІАЛЬНЕ ЗАМОВЛЕННЯ</a:t>
            </a:r>
            <a:endParaRPr lang="ru-RU" sz="2000" b="1" dirty="0">
              <a:solidFill>
                <a:srgbClr val="4E005F"/>
              </a:solidFill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60032" y="1268761"/>
            <a:ext cx="4248472" cy="2304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Arial" charset="0"/>
              </a:rPr>
              <a:t>Наказ Мінсоцполітики від 26.03.2015 № 332 “Про затвердження методики оцінки конкурсних пропозицій”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uk-UA" sz="1600" dirty="0" smtClean="0">
                <a:solidFill>
                  <a:srgbClr val="343434"/>
                </a:solidFill>
                <a:latin typeface="+mj-lt"/>
                <a:cs typeface="Arial" charset="0"/>
              </a:rPr>
              <a:t>Наказ Мінсоцполітики від 29.05.2015 № 565 “Про затвердження форми Примірного договору про залучення бюджетних коштів для надання соціальних послуг”</a:t>
            </a:r>
            <a:endParaRPr lang="ru-RU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343434"/>
              </a:solidFill>
              <a:latin typeface="+mj-lt"/>
              <a:cs typeface="Arial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t="20024"/>
          <a:stretch/>
        </p:blipFill>
        <p:spPr>
          <a:xfrm>
            <a:off x="0" y="3970997"/>
            <a:ext cx="9144000" cy="28870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6512" y="4005064"/>
            <a:ext cx="9180512" cy="2852936"/>
          </a:xfrm>
          <a:prstGeom prst="rect">
            <a:avLst/>
          </a:prstGeom>
          <a:solidFill>
            <a:srgbClr val="3C014C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ое 3">
      <a:dk1>
        <a:srgbClr val="454545"/>
      </a:dk1>
      <a:lt1>
        <a:sysClr val="window" lastClr="FFFFFF"/>
      </a:lt1>
      <a:dk2>
        <a:srgbClr val="4D144E"/>
      </a:dk2>
      <a:lt2>
        <a:srgbClr val="7D878B"/>
      </a:lt2>
      <a:accent1>
        <a:srgbClr val="3C014C"/>
      </a:accent1>
      <a:accent2>
        <a:srgbClr val="440073"/>
      </a:accent2>
      <a:accent3>
        <a:srgbClr val="73338F"/>
      </a:accent3>
      <a:accent4>
        <a:srgbClr val="A02CA2"/>
      </a:accent4>
      <a:accent5>
        <a:srgbClr val="B76CC6"/>
      </a:accent5>
      <a:accent6>
        <a:srgbClr val="83CAF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</TotalTime>
  <Words>990</Words>
  <Application>Microsoft Office PowerPoint</Application>
  <PresentationFormat>Экран (4:3)</PresentationFormat>
  <Paragraphs>200</Paragraphs>
  <Slides>16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ＭＳ Ｐゴシック</vt:lpstr>
      <vt:lpstr>宋体</vt:lpstr>
      <vt:lpstr>Arial</vt:lpstr>
      <vt:lpstr>Arial Black</vt:lpstr>
      <vt:lpstr>Arial Hebrew Scholar</vt:lpstr>
      <vt:lpstr>Calibri</vt:lpstr>
      <vt:lpstr>华文中宋</vt:lpstr>
      <vt:lpstr>Times New Roman</vt:lpstr>
      <vt:lpstr>Wingdings</vt:lpstr>
      <vt:lpstr>Wingdings 2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Практичні питання переходу та організації роботи закладів та установ відповідно до визначеного  переліку та  стандартів соціальних послуг</dc:title>
  <dc:creator>Admin</dc:creator>
  <cp:lastModifiedBy>1105</cp:lastModifiedBy>
  <cp:revision>104</cp:revision>
  <dcterms:created xsi:type="dcterms:W3CDTF">2013-11-23T20:57:38Z</dcterms:created>
  <dcterms:modified xsi:type="dcterms:W3CDTF">2017-05-22T14:03:04Z</dcterms:modified>
</cp:coreProperties>
</file>