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258" r:id="rId4"/>
    <p:sldId id="294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95" r:id="rId17"/>
    <p:sldId id="270" r:id="rId18"/>
    <p:sldId id="272" r:id="rId19"/>
    <p:sldId id="273" r:id="rId20"/>
    <p:sldId id="274" r:id="rId21"/>
    <p:sldId id="271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91" r:id="rId33"/>
    <p:sldId id="293" r:id="rId34"/>
    <p:sldId id="286" r:id="rId35"/>
    <p:sldId id="292" r:id="rId36"/>
    <p:sldId id="287" r:id="rId37"/>
    <p:sldId id="290" r:id="rId38"/>
    <p:sldId id="288" r:id="rId39"/>
    <p:sldId id="289" r:id="rId40"/>
    <p:sldId id="297" r:id="rId41"/>
    <p:sldId id="298" r:id="rId42"/>
    <p:sldId id="296" r:id="rId43"/>
    <p:sldId id="299" r:id="rId44"/>
    <p:sldId id="300" r:id="rId4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2670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4" d="100"/>
          <a:sy n="54" d="100"/>
        </p:scale>
        <p:origin x="-279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A14EE-34DC-764C-B98F-BC43AF12DC37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D121F-576A-D84F-83A4-C70BC2A5C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1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 smtClean="0">
                <a:latin typeface="Times New Roman"/>
                <a:cs typeface="Times New Roman"/>
              </a:rPr>
              <a:t>публічні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послуги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мається</a:t>
            </a:r>
            <a:r>
              <a:rPr lang="ru-RU" sz="1200" dirty="0" smtClean="0">
                <a:latin typeface="Times New Roman"/>
                <a:cs typeface="Times New Roman"/>
              </a:rPr>
              <a:t> на </a:t>
            </a:r>
            <a:r>
              <a:rPr lang="ru-RU" sz="1200" dirty="0" err="1" smtClean="0">
                <a:latin typeface="Times New Roman"/>
                <a:cs typeface="Times New Roman"/>
              </a:rPr>
              <a:t>увазі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спільні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цінності</a:t>
            </a:r>
            <a:r>
              <a:rPr lang="ru-RU" sz="1200" dirty="0" smtClean="0">
                <a:latin typeface="Times New Roman"/>
                <a:cs typeface="Times New Roman"/>
              </a:rPr>
              <a:t>, </a:t>
            </a:r>
            <a:r>
              <a:rPr lang="ru-RU" sz="1200" dirty="0" err="1" smtClean="0">
                <a:latin typeface="Times New Roman"/>
                <a:cs typeface="Times New Roman"/>
              </a:rPr>
              <a:t>якість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життя</a:t>
            </a:r>
            <a:r>
              <a:rPr lang="ru-RU" sz="1200" dirty="0" smtClean="0">
                <a:latin typeface="Times New Roman"/>
                <a:cs typeface="Times New Roman"/>
              </a:rPr>
              <a:t>, </a:t>
            </a:r>
            <a:r>
              <a:rPr lang="ru-RU" sz="1200" dirty="0" err="1" smtClean="0">
                <a:latin typeface="Times New Roman"/>
                <a:cs typeface="Times New Roman"/>
              </a:rPr>
              <a:t>економічний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розвиток</a:t>
            </a:r>
            <a:r>
              <a:rPr lang="ru-RU" sz="1200" dirty="0" smtClean="0">
                <a:latin typeface="Times New Roman"/>
                <a:cs typeface="Times New Roman"/>
              </a:rPr>
              <a:t>, права та </a:t>
            </a:r>
            <a:r>
              <a:rPr lang="ru-RU" sz="1200" dirty="0" err="1" smtClean="0">
                <a:latin typeface="Times New Roman"/>
                <a:cs typeface="Times New Roman"/>
              </a:rPr>
              <a:t>демократичне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врядування</a:t>
            </a:r>
            <a:r>
              <a:rPr lang="ru-RU" sz="1200" dirty="0" smtClean="0">
                <a:latin typeface="Times New Roman"/>
                <a:cs typeface="Times New Roman"/>
              </a:rPr>
              <a:t>:</a:t>
            </a:r>
            <a:endParaRPr lang="en-US" sz="12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D121F-576A-D84F-83A4-C70BC2A5CD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1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 smtClean="0">
                <a:latin typeface="Times New Roman"/>
                <a:cs typeface="Times New Roman"/>
              </a:rPr>
              <a:t>публічні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послуги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мається</a:t>
            </a:r>
            <a:r>
              <a:rPr lang="ru-RU" sz="1200" dirty="0" smtClean="0">
                <a:latin typeface="Times New Roman"/>
                <a:cs typeface="Times New Roman"/>
              </a:rPr>
              <a:t> на </a:t>
            </a:r>
            <a:r>
              <a:rPr lang="ru-RU" sz="1200" dirty="0" err="1" smtClean="0">
                <a:latin typeface="Times New Roman"/>
                <a:cs typeface="Times New Roman"/>
              </a:rPr>
              <a:t>увазі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спільні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цінності</a:t>
            </a:r>
            <a:r>
              <a:rPr lang="ru-RU" sz="1200" dirty="0" smtClean="0">
                <a:latin typeface="Times New Roman"/>
                <a:cs typeface="Times New Roman"/>
              </a:rPr>
              <a:t>, </a:t>
            </a:r>
            <a:r>
              <a:rPr lang="ru-RU" sz="1200" dirty="0" err="1" smtClean="0">
                <a:latin typeface="Times New Roman"/>
                <a:cs typeface="Times New Roman"/>
              </a:rPr>
              <a:t>якість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життя</a:t>
            </a:r>
            <a:r>
              <a:rPr lang="ru-RU" sz="1200" dirty="0" smtClean="0">
                <a:latin typeface="Times New Roman"/>
                <a:cs typeface="Times New Roman"/>
              </a:rPr>
              <a:t>, </a:t>
            </a:r>
            <a:r>
              <a:rPr lang="ru-RU" sz="1200" dirty="0" err="1" smtClean="0">
                <a:latin typeface="Times New Roman"/>
                <a:cs typeface="Times New Roman"/>
              </a:rPr>
              <a:t>економічний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розвиток</a:t>
            </a:r>
            <a:r>
              <a:rPr lang="ru-RU" sz="1200" dirty="0" smtClean="0">
                <a:latin typeface="Times New Roman"/>
                <a:cs typeface="Times New Roman"/>
              </a:rPr>
              <a:t>, права та </a:t>
            </a:r>
            <a:r>
              <a:rPr lang="ru-RU" sz="1200" dirty="0" err="1" smtClean="0">
                <a:latin typeface="Times New Roman"/>
                <a:cs typeface="Times New Roman"/>
              </a:rPr>
              <a:t>демократичне</a:t>
            </a:r>
            <a:r>
              <a:rPr lang="ru-RU" sz="1200" dirty="0" smtClean="0">
                <a:latin typeface="Times New Roman"/>
                <a:cs typeface="Times New Roman"/>
              </a:rPr>
              <a:t> </a:t>
            </a:r>
            <a:r>
              <a:rPr lang="ru-RU" sz="1200" dirty="0" err="1" smtClean="0">
                <a:latin typeface="Times New Roman"/>
                <a:cs typeface="Times New Roman"/>
              </a:rPr>
              <a:t>врядування</a:t>
            </a:r>
            <a:r>
              <a:rPr lang="ru-RU" sz="1200" dirty="0" smtClean="0">
                <a:latin typeface="Times New Roman"/>
                <a:cs typeface="Times New Roman"/>
              </a:rPr>
              <a:t>:</a:t>
            </a:r>
            <a:endParaRPr lang="en-US" sz="12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D121F-576A-D84F-83A4-C70BC2A5CD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1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Обсяг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послуги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надається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визначається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сторонами, 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нормативними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приписами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держави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За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ненадання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соціальної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послуги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управління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несуть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відповідальність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вони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несуть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відповідальність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неналежний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рівень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надання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такої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послуги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умовах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відсутності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стандартизації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чіткого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прописання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процедури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отримання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послуги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механізму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притягнення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відповідальності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твердження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залишається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декларативним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D121F-576A-D84F-83A4-C70BC2A5CD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11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D121F-576A-D84F-83A4-C70BC2A5CDD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47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1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6334036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7" name="Picture 1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313" y="6346914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1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919" y="637142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Click to edit Master text styles</a:t>
            </a:r>
          </a:p>
          <a:p>
            <a:pPr lvl="1" eaLnBrk="1" latinLnBrk="0" hangingPunct="1"/>
            <a:r>
              <a:rPr lang="uk-UA" smtClean="0"/>
              <a:t>Second level</a:t>
            </a:r>
          </a:p>
          <a:p>
            <a:pPr lvl="2" eaLnBrk="1" latinLnBrk="0" hangingPunct="1"/>
            <a:r>
              <a:rPr lang="uk-UA" smtClean="0"/>
              <a:t>Third level</a:t>
            </a:r>
          </a:p>
          <a:p>
            <a:pPr lvl="3" eaLnBrk="1" latinLnBrk="0" hangingPunct="1"/>
            <a:r>
              <a:rPr lang="uk-UA" smtClean="0"/>
              <a:t>Fourth level</a:t>
            </a:r>
          </a:p>
          <a:p>
            <a:pPr lvl="4" eaLnBrk="1" latinLnBrk="0" hangingPunct="1"/>
            <a:r>
              <a:rPr lang="uk-U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Click to edit Master text styles</a:t>
            </a:r>
          </a:p>
          <a:p>
            <a:pPr lvl="1" eaLnBrk="1" latinLnBrk="0" hangingPunct="1"/>
            <a:r>
              <a:rPr kumimoji="0" lang="uk-UA" smtClean="0"/>
              <a:t>Second level</a:t>
            </a:r>
          </a:p>
          <a:p>
            <a:pPr lvl="2" eaLnBrk="1" latinLnBrk="0" hangingPunct="1"/>
            <a:r>
              <a:rPr kumimoji="0" lang="uk-UA" smtClean="0"/>
              <a:t>Third level</a:t>
            </a:r>
          </a:p>
          <a:p>
            <a:pPr lvl="3" eaLnBrk="1" latinLnBrk="0" hangingPunct="1"/>
            <a:r>
              <a:rPr kumimoji="0" lang="uk-UA" smtClean="0"/>
              <a:t>Fourth level</a:t>
            </a:r>
          </a:p>
          <a:p>
            <a:pPr lvl="4" eaLnBrk="1" latinLnBrk="0" hangingPunct="1"/>
            <a:r>
              <a:rPr kumimoji="0" lang="uk-UA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F71066D-777B-5041-ACF2-A57C8C3425D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8485" y="577212"/>
            <a:ext cx="7667959" cy="4265244"/>
          </a:xfrm>
        </p:spPr>
        <p:txBody>
          <a:bodyPr anchor="ctr">
            <a:normAutofit/>
          </a:bodyPr>
          <a:lstStyle/>
          <a:p>
            <a:r>
              <a:rPr lang="uk-UA" sz="4000" b="1" i="1" dirty="0" smtClean="0">
                <a:cs typeface="Times New Roman"/>
              </a:rPr>
              <a:t>ОГЛЯД МІЖНАРОДНИХ ПРАКТИК ЗАЛУЧЕННЯ ОГС ДО НАДАННЯ СОЦІАЛЬНИХ ПОСЛУГ ЗА ДЕРЖАВНОГО ФІНАНСУВАННЯ</a:t>
            </a:r>
            <a:endParaRPr lang="en-US" sz="4000" b="1" i="1" dirty="0"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8484" y="5106704"/>
            <a:ext cx="7667959" cy="1150993"/>
          </a:xfrm>
        </p:spPr>
        <p:txBody>
          <a:bodyPr/>
          <a:lstStyle/>
          <a:p>
            <a:pPr algn="r"/>
            <a:r>
              <a:rPr lang="uk-UA" b="1" dirty="0">
                <a:cs typeface="Times New Roman"/>
              </a:rPr>
              <a:t>Любов Паливода, </a:t>
            </a:r>
            <a:r>
              <a:rPr lang="uk-UA" b="1" dirty="0" smtClean="0">
                <a:cs typeface="Times New Roman"/>
              </a:rPr>
              <a:t>Володимир Купрій</a:t>
            </a:r>
            <a:r>
              <a:rPr lang="uk-UA" i="1" dirty="0" smtClean="0">
                <a:cs typeface="Times New Roman"/>
              </a:rPr>
              <a:t>, </a:t>
            </a:r>
          </a:p>
          <a:p>
            <a:pPr algn="r"/>
            <a:r>
              <a:rPr lang="uk-UA" i="1" dirty="0" smtClean="0">
                <a:cs typeface="Times New Roman"/>
              </a:rPr>
              <a:t>Творчий </a:t>
            </a:r>
            <a:r>
              <a:rPr lang="uk-UA" i="1" dirty="0">
                <a:cs typeface="Times New Roman"/>
              </a:rPr>
              <a:t>центр ТЦК, </a:t>
            </a:r>
            <a:r>
              <a:rPr lang="uk-UA" i="1" dirty="0" smtClean="0">
                <a:cs typeface="Times New Roman"/>
              </a:rPr>
              <a:t>експерти </a:t>
            </a:r>
            <a:r>
              <a:rPr lang="uk-UA" i="1" dirty="0">
                <a:cs typeface="Times New Roman"/>
              </a:rPr>
              <a:t>ОБСЄ</a:t>
            </a:r>
            <a:endParaRPr lang="en-US" dirty="0">
              <a:cs typeface="Times New Roman"/>
            </a:endParaRP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402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462" y="274639"/>
            <a:ext cx="7813226" cy="794308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Соціальні послуги (1)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6680" y="1184320"/>
            <a:ext cx="7565348" cy="5100570"/>
          </a:xfrm>
        </p:spPr>
        <p:txBody>
          <a:bodyPr>
            <a:normAutofit lnSpcReduction="10000"/>
          </a:bodyPr>
          <a:lstStyle/>
          <a:p>
            <a:pPr marL="342900" indent="-342900"/>
            <a:r>
              <a:rPr lang="uk-UA" sz="2400" dirty="0" smtClean="0">
                <a:cs typeface="Times New Roman"/>
              </a:rPr>
              <a:t>На відміну від публічних можуть надаватися </a:t>
            </a:r>
            <a:r>
              <a:rPr lang="uk-UA" sz="2400" b="1" dirty="0" smtClean="0">
                <a:cs typeface="Times New Roman"/>
              </a:rPr>
              <a:t>лише громадянам</a:t>
            </a:r>
            <a:r>
              <a:rPr lang="uk-UA" sz="2400" dirty="0" smtClean="0">
                <a:cs typeface="Times New Roman"/>
              </a:rPr>
              <a:t>, а не юридичним особам. </a:t>
            </a:r>
          </a:p>
          <a:p>
            <a:pPr marL="342900" indent="-342900"/>
            <a:r>
              <a:rPr lang="uk-UA" sz="2400" b="1" dirty="0" smtClean="0">
                <a:cs typeface="Times New Roman"/>
              </a:rPr>
              <a:t>Порядок надання </a:t>
            </a:r>
            <a:r>
              <a:rPr lang="uk-UA" sz="2400" dirty="0" smtClean="0">
                <a:cs typeface="Times New Roman"/>
              </a:rPr>
              <a:t>соціальних послуг чітко регламентований законодавством, </a:t>
            </a:r>
          </a:p>
          <a:p>
            <a:pPr marL="342900" indent="-342900"/>
            <a:r>
              <a:rPr lang="uk-UA" sz="2400" dirty="0">
                <a:cs typeface="Times New Roman"/>
              </a:rPr>
              <a:t>Д</a:t>
            </a:r>
            <a:r>
              <a:rPr lang="uk-UA" sz="2400" dirty="0" smtClean="0">
                <a:cs typeface="Times New Roman"/>
              </a:rPr>
              <a:t>ля них характерна адресна спрямованість</a:t>
            </a:r>
          </a:p>
          <a:p>
            <a:pPr marL="342900" indent="-342900"/>
            <a:r>
              <a:rPr lang="uk-UA" sz="2400" dirty="0">
                <a:cs typeface="Times New Roman"/>
              </a:rPr>
              <a:t>Н</a:t>
            </a:r>
            <a:r>
              <a:rPr lang="uk-UA" sz="2400" dirty="0" smtClean="0">
                <a:cs typeface="Times New Roman"/>
              </a:rPr>
              <a:t>адаються лише в межах цільової державної програми, їх фінансування здійснюється за рахунок бюджетних коштів. </a:t>
            </a:r>
          </a:p>
          <a:p>
            <a:pPr marL="0" indent="0">
              <a:buNone/>
            </a:pPr>
            <a:r>
              <a:rPr lang="uk-UA" sz="2400" dirty="0" smtClean="0">
                <a:cs typeface="Times New Roman"/>
              </a:rPr>
              <a:t>Отже, для соціальних послуг </a:t>
            </a:r>
            <a:r>
              <a:rPr lang="uk-UA" sz="2400" b="1" dirty="0" smtClean="0">
                <a:cs typeface="Times New Roman"/>
              </a:rPr>
              <a:t>характерними</a:t>
            </a:r>
            <a:r>
              <a:rPr lang="uk-UA" sz="2400" dirty="0" smtClean="0">
                <a:cs typeface="Times New Roman"/>
              </a:rPr>
              <a:t> є, 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err="1" smtClean="0">
                <a:cs typeface="Times New Roman"/>
              </a:rPr>
              <a:t>субʼєкти</a:t>
            </a:r>
            <a:r>
              <a:rPr lang="uk-UA" sz="2400" dirty="0" smtClean="0">
                <a:cs typeface="Times New Roman"/>
              </a:rPr>
              <a:t>, що надають і споживають ці послуги; 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>
                <a:cs typeface="Times New Roman"/>
              </a:rPr>
              <a:t>процедура надання і фінансування послуги; 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400" dirty="0" smtClean="0">
                <a:cs typeface="Times New Roman"/>
              </a:rPr>
              <a:t>імперативний метод регулювання правовідносин, що виникають. </a:t>
            </a:r>
            <a:endParaRPr lang="uk-UA" sz="2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7424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431" y="274638"/>
            <a:ext cx="7916257" cy="1039007"/>
          </a:xfrm>
        </p:spPr>
        <p:txBody>
          <a:bodyPr>
            <a:normAutofit fontScale="90000"/>
          </a:bodyPr>
          <a:lstStyle/>
          <a:p>
            <a:r>
              <a:rPr lang="ru-RU" sz="3200" b="1" dirty="0" err="1" smtClean="0">
                <a:cs typeface="Times New Roman"/>
              </a:rPr>
              <a:t>Співвідношення</a:t>
            </a:r>
            <a:r>
              <a:rPr lang="ru-RU" sz="3200" b="1" dirty="0" smtClean="0">
                <a:cs typeface="Times New Roman"/>
              </a:rPr>
              <a:t> </a:t>
            </a:r>
            <a:r>
              <a:rPr lang="ru-RU" sz="3200" b="1" dirty="0" err="1">
                <a:cs typeface="Times New Roman"/>
              </a:rPr>
              <a:t>соціальних</a:t>
            </a:r>
            <a:r>
              <a:rPr lang="ru-RU" sz="3200" b="1" dirty="0">
                <a:cs typeface="Times New Roman"/>
              </a:rPr>
              <a:t> </a:t>
            </a:r>
            <a:r>
              <a:rPr lang="ru-RU" sz="3200" b="1" dirty="0" err="1">
                <a:cs typeface="Times New Roman"/>
              </a:rPr>
              <a:t>послуг</a:t>
            </a:r>
            <a:r>
              <a:rPr lang="ru-RU" sz="3200" b="1" dirty="0">
                <a:cs typeface="Times New Roman"/>
              </a:rPr>
              <a:t> з </a:t>
            </a:r>
            <a:r>
              <a:rPr lang="ru-RU" sz="3200" b="1" dirty="0" err="1">
                <a:cs typeface="Times New Roman"/>
              </a:rPr>
              <a:t>державними</a:t>
            </a:r>
            <a:r>
              <a:rPr lang="ru-RU" sz="3200" b="1" dirty="0">
                <a:cs typeface="Times New Roman"/>
              </a:rPr>
              <a:t> і </a:t>
            </a:r>
            <a:r>
              <a:rPr lang="ru-RU" sz="3200" b="1" dirty="0" err="1" smtClean="0">
                <a:cs typeface="Times New Roman"/>
              </a:rPr>
              <a:t>публічними</a:t>
            </a:r>
            <a:endParaRPr lang="en-US" sz="3200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099" y="1447800"/>
            <a:ext cx="7774589" cy="4800600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cs typeface="Times New Roman"/>
              </a:rPr>
              <a:t>Соціальні </a:t>
            </a:r>
            <a:r>
              <a:rPr lang="ru-RU" dirty="0" err="1">
                <a:cs typeface="Times New Roman"/>
              </a:rPr>
              <a:t>послуги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виокремлюють</a:t>
            </a:r>
            <a:r>
              <a:rPr lang="ru-RU" dirty="0">
                <a:cs typeface="Times New Roman"/>
              </a:rPr>
              <a:t> за </a:t>
            </a:r>
            <a:r>
              <a:rPr lang="ru-RU" dirty="0" err="1">
                <a:cs typeface="Times New Roman"/>
              </a:rPr>
              <a:t>тією</a:t>
            </a:r>
            <a:r>
              <a:rPr lang="ru-RU" dirty="0">
                <a:cs typeface="Times New Roman"/>
              </a:rPr>
              <a:t> сферою, в </a:t>
            </a:r>
            <a:r>
              <a:rPr lang="ru-RU" dirty="0" err="1">
                <a:cs typeface="Times New Roman"/>
              </a:rPr>
              <a:t>якій</a:t>
            </a:r>
            <a:r>
              <a:rPr lang="ru-RU" dirty="0">
                <a:cs typeface="Times New Roman"/>
              </a:rPr>
              <a:t> вони </a:t>
            </a:r>
            <a:r>
              <a:rPr lang="ru-RU" dirty="0" err="1" smtClean="0">
                <a:cs typeface="Times New Roman"/>
              </a:rPr>
              <a:t>надаються</a:t>
            </a:r>
            <a:r>
              <a:rPr lang="ru-RU" dirty="0" smtClean="0">
                <a:cs typeface="Times New Roman"/>
              </a:rPr>
              <a:t> (</a:t>
            </a:r>
            <a:r>
              <a:rPr lang="ru-RU" dirty="0" err="1" smtClean="0">
                <a:cs typeface="Times New Roman"/>
              </a:rPr>
              <a:t>охорона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здоровʼя</a:t>
            </a:r>
            <a:r>
              <a:rPr lang="ru-RU" dirty="0">
                <a:cs typeface="Times New Roman"/>
              </a:rPr>
              <a:t>, </a:t>
            </a:r>
            <a:r>
              <a:rPr lang="ru-RU" dirty="0" smtClean="0">
                <a:cs typeface="Times New Roman"/>
              </a:rPr>
              <a:t>культура, </a:t>
            </a:r>
            <a:r>
              <a:rPr lang="ru-RU" dirty="0" err="1" smtClean="0">
                <a:cs typeface="Times New Roman"/>
              </a:rPr>
              <a:t>освіта</a:t>
            </a:r>
            <a:r>
              <a:rPr lang="ru-RU" dirty="0" smtClean="0">
                <a:cs typeface="Times New Roman"/>
              </a:rPr>
              <a:t>, наука)</a:t>
            </a:r>
          </a:p>
          <a:p>
            <a:r>
              <a:rPr lang="ru-RU" dirty="0" err="1" smtClean="0">
                <a:cs typeface="Times New Roman"/>
              </a:rPr>
              <a:t>Соціальні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послуги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мають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усі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ознаки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публічних</a:t>
            </a:r>
            <a:r>
              <a:rPr lang="ru-RU" dirty="0">
                <a:cs typeface="Times New Roman"/>
              </a:rPr>
              <a:t> і за </a:t>
            </a:r>
            <a:r>
              <a:rPr lang="ru-RU" dirty="0" err="1">
                <a:cs typeface="Times New Roman"/>
              </a:rPr>
              <a:t>своєю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суттю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є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публічними</a:t>
            </a:r>
            <a:r>
              <a:rPr lang="ru-RU" dirty="0">
                <a:cs typeface="Times New Roman"/>
              </a:rPr>
              <a:t>, але </a:t>
            </a:r>
            <a:r>
              <a:rPr lang="ru-RU" dirty="0" err="1">
                <a:cs typeface="Times New Roman"/>
              </a:rPr>
              <a:t>критерієм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виділення</a:t>
            </a:r>
            <a:r>
              <a:rPr lang="ru-RU" dirty="0">
                <a:cs typeface="Times New Roman"/>
              </a:rPr>
              <a:t> (на </a:t>
            </a:r>
            <a:r>
              <a:rPr lang="ru-RU" dirty="0" err="1">
                <a:cs typeface="Times New Roman"/>
              </a:rPr>
              <a:t>відміну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від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державних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послуг</a:t>
            </a:r>
            <a:r>
              <a:rPr lang="ru-RU" dirty="0">
                <a:cs typeface="Times New Roman"/>
              </a:rPr>
              <a:t>) </a:t>
            </a:r>
            <a:r>
              <a:rPr lang="ru-RU" dirty="0" err="1">
                <a:cs typeface="Times New Roman"/>
              </a:rPr>
              <a:t>є</a:t>
            </a:r>
            <a:r>
              <a:rPr lang="ru-RU" dirty="0">
                <a:cs typeface="Times New Roman"/>
              </a:rPr>
              <a:t> не коло </a:t>
            </a:r>
            <a:r>
              <a:rPr lang="ru-RU" dirty="0" err="1">
                <a:cs typeface="Times New Roman"/>
              </a:rPr>
              <a:t>субʼєктів</a:t>
            </a:r>
            <a:r>
              <a:rPr lang="ru-RU" dirty="0">
                <a:cs typeface="Times New Roman"/>
              </a:rPr>
              <a:t>, </a:t>
            </a:r>
            <a:r>
              <a:rPr lang="ru-RU" dirty="0" err="1">
                <a:cs typeface="Times New Roman"/>
              </a:rPr>
              <a:t>що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їх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надають</a:t>
            </a:r>
            <a:r>
              <a:rPr lang="ru-RU" dirty="0">
                <a:cs typeface="Times New Roman"/>
              </a:rPr>
              <a:t>, а сфера, в </a:t>
            </a:r>
            <a:r>
              <a:rPr lang="ru-RU" dirty="0" err="1">
                <a:cs typeface="Times New Roman"/>
              </a:rPr>
              <a:t>якій</a:t>
            </a:r>
            <a:r>
              <a:rPr lang="ru-RU" dirty="0">
                <a:cs typeface="Times New Roman"/>
              </a:rPr>
              <a:t> вони </a:t>
            </a:r>
            <a:r>
              <a:rPr lang="ru-RU" dirty="0" err="1">
                <a:cs typeface="Times New Roman"/>
              </a:rPr>
              <a:t>реалізуються</a:t>
            </a:r>
            <a:r>
              <a:rPr lang="ru-RU" dirty="0">
                <a:cs typeface="Times New Roman"/>
              </a:rPr>
              <a:t>.</a:t>
            </a:r>
            <a:r>
              <a:rPr lang="en-US" dirty="0">
                <a:latin typeface="Times New Roman"/>
                <a:cs typeface="Times New Roman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293036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704" y="274638"/>
            <a:ext cx="7838984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err="1">
                <a:cs typeface="Times New Roman"/>
              </a:rPr>
              <a:t>Співвідношення</a:t>
            </a:r>
            <a:r>
              <a:rPr lang="ru-RU" sz="3600" b="1" dirty="0">
                <a:cs typeface="Times New Roman"/>
              </a:rPr>
              <a:t> </a:t>
            </a:r>
            <a:r>
              <a:rPr lang="ru-RU" sz="3600" b="1" dirty="0" err="1">
                <a:cs typeface="Times New Roman"/>
              </a:rPr>
              <a:t>соціальних</a:t>
            </a:r>
            <a:r>
              <a:rPr lang="ru-RU" sz="3600" b="1" dirty="0">
                <a:cs typeface="Times New Roman"/>
              </a:rPr>
              <a:t> </a:t>
            </a:r>
            <a:r>
              <a:rPr lang="ru-RU" sz="3600" b="1" dirty="0" err="1">
                <a:cs typeface="Times New Roman"/>
              </a:rPr>
              <a:t>послуг</a:t>
            </a:r>
            <a:r>
              <a:rPr lang="ru-RU" sz="3600" b="1" dirty="0">
                <a:cs typeface="Times New Roman"/>
              </a:rPr>
              <a:t> з </a:t>
            </a:r>
            <a:r>
              <a:rPr lang="ru-RU" sz="3600" b="1" dirty="0" err="1">
                <a:cs typeface="Times New Roman"/>
              </a:rPr>
              <a:t>державними</a:t>
            </a:r>
            <a:r>
              <a:rPr lang="ru-RU" sz="3600" b="1" dirty="0">
                <a:cs typeface="Times New Roman"/>
              </a:rPr>
              <a:t> і </a:t>
            </a:r>
            <a:r>
              <a:rPr lang="ru-RU" sz="3600" b="1" dirty="0" err="1">
                <a:cs typeface="Times New Roman"/>
              </a:rPr>
              <a:t>публічними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704" y="1700011"/>
            <a:ext cx="7838984" cy="4533364"/>
          </a:xfrm>
        </p:spPr>
        <p:txBody>
          <a:bodyPr anchor="ctr">
            <a:normAutofit/>
          </a:bodyPr>
          <a:lstStyle/>
          <a:p>
            <a:pPr marL="457200" indent="-457200"/>
            <a:r>
              <a:rPr lang="ru-RU" sz="2800" dirty="0" err="1" smtClean="0">
                <a:cs typeface="Times New Roman"/>
              </a:rPr>
              <a:t>Соціальні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послуги</a:t>
            </a:r>
            <a:r>
              <a:rPr lang="ru-RU" sz="2800" dirty="0">
                <a:cs typeface="Times New Roman"/>
              </a:rPr>
              <a:t>, так само як і </a:t>
            </a:r>
            <a:r>
              <a:rPr lang="ru-RU" sz="2800" dirty="0" err="1">
                <a:cs typeface="Times New Roman"/>
              </a:rPr>
              <a:t>державні</a:t>
            </a:r>
            <a:r>
              <a:rPr lang="ru-RU" sz="2800" dirty="0">
                <a:cs typeface="Times New Roman"/>
              </a:rPr>
              <a:t>, належать до </a:t>
            </a:r>
            <a:r>
              <a:rPr lang="ru-RU" sz="2800" dirty="0" err="1" smtClean="0">
                <a:cs typeface="Times New Roman"/>
              </a:rPr>
              <a:t>публічних</a:t>
            </a:r>
            <a:r>
              <a:rPr lang="ru-RU" sz="2800" dirty="0" smtClean="0">
                <a:cs typeface="Times New Roman"/>
              </a:rPr>
              <a:t>.</a:t>
            </a:r>
          </a:p>
          <a:p>
            <a:pPr marL="457200" indent="-457200"/>
            <a:r>
              <a:rPr lang="ru-RU" sz="2800" dirty="0" err="1" smtClean="0">
                <a:cs typeface="Times New Roman"/>
              </a:rPr>
              <a:t>Соціальні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послуги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можуть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надаватися</a:t>
            </a:r>
            <a:r>
              <a:rPr lang="ru-RU" sz="2800" dirty="0">
                <a:cs typeface="Times New Roman"/>
              </a:rPr>
              <a:t> як </a:t>
            </a:r>
            <a:r>
              <a:rPr lang="ru-RU" sz="2800" dirty="0" err="1">
                <a:cs typeface="Times New Roman"/>
              </a:rPr>
              <a:t>державними</a:t>
            </a:r>
            <a:r>
              <a:rPr lang="ru-RU" sz="2800" dirty="0">
                <a:cs typeface="Times New Roman"/>
              </a:rPr>
              <a:t> і </a:t>
            </a:r>
            <a:r>
              <a:rPr lang="ru-RU" sz="2800" dirty="0" err="1">
                <a:cs typeface="Times New Roman"/>
              </a:rPr>
              <a:t>муніципальними</a:t>
            </a:r>
            <a:r>
              <a:rPr lang="ru-RU" sz="2800" dirty="0">
                <a:cs typeface="Times New Roman"/>
              </a:rPr>
              <a:t> структурами, так і </a:t>
            </a:r>
            <a:r>
              <a:rPr lang="ru-RU" sz="2800" dirty="0" err="1">
                <a:cs typeface="Times New Roman"/>
              </a:rPr>
              <a:t>комерційними</a:t>
            </a:r>
            <a:r>
              <a:rPr lang="ru-RU" sz="2800" dirty="0">
                <a:cs typeface="Times New Roman"/>
              </a:rPr>
              <a:t> й </a:t>
            </a:r>
            <a:r>
              <a:rPr lang="ru-RU" sz="2800" dirty="0" err="1">
                <a:cs typeface="Times New Roman"/>
              </a:rPr>
              <a:t>некомерційними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недержавними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організаціями</a:t>
            </a:r>
            <a:r>
              <a:rPr lang="ru-RU" sz="2800" dirty="0">
                <a:cs typeface="Times New Roman"/>
              </a:rPr>
              <a:t>. </a:t>
            </a:r>
            <a:endParaRPr lang="ru-RU" sz="2800" dirty="0" smtClean="0">
              <a:cs typeface="Times New Roman"/>
            </a:endParaRPr>
          </a:p>
          <a:p>
            <a:pPr marL="457200" indent="-457200"/>
            <a:r>
              <a:rPr lang="ru-RU" sz="2800" dirty="0" err="1" smtClean="0">
                <a:cs typeface="Times New Roman"/>
              </a:rPr>
              <a:t>Відповідно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соціальні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послуги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можуть</a:t>
            </a:r>
            <a:r>
              <a:rPr lang="ru-RU" sz="2800" dirty="0">
                <a:cs typeface="Times New Roman"/>
              </a:rPr>
              <a:t> бути і </a:t>
            </a:r>
            <a:r>
              <a:rPr lang="ru-RU" sz="2800" dirty="0" err="1">
                <a:cs typeface="Times New Roman"/>
              </a:rPr>
              <a:t>державними</a:t>
            </a:r>
            <a:r>
              <a:rPr lang="ru-RU" sz="2800" dirty="0">
                <a:cs typeface="Times New Roman"/>
              </a:rPr>
              <a:t>, і </a:t>
            </a:r>
            <a:r>
              <a:rPr lang="ru-RU" sz="2800" dirty="0" err="1">
                <a:cs typeface="Times New Roman"/>
              </a:rPr>
              <a:t>недержавними</a:t>
            </a:r>
            <a:r>
              <a:rPr lang="ru-RU" sz="2800" dirty="0">
                <a:cs typeface="Times New Roman"/>
              </a:rPr>
              <a:t>.</a:t>
            </a:r>
            <a:r>
              <a:rPr lang="en-US" sz="2800" dirty="0"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29827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uk-UA" dirty="0"/>
              <a:t/>
            </a:r>
            <a:br>
              <a:rPr lang="uk-UA" dirty="0"/>
            </a:br>
            <a:r>
              <a:rPr lang="uk-UA" dirty="0">
                <a:cs typeface="Times New Roman"/>
              </a:rPr>
              <a:t>Європейський досвід надання соціальних послуг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339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+mn-lt"/>
                <a:cs typeface="Times New Roman"/>
              </a:rPr>
              <a:t>Підхід</a:t>
            </a:r>
            <a:endParaRPr lang="en-US" b="1" dirty="0">
              <a:latin typeface="+mn-lt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626" y="1698002"/>
            <a:ext cx="7549174" cy="4428161"/>
          </a:xfrm>
        </p:spPr>
        <p:txBody>
          <a:bodyPr/>
          <a:lstStyle/>
          <a:p>
            <a:r>
              <a:rPr lang="uk-UA" b="1" dirty="0" smtClean="0">
                <a:cs typeface="Times New Roman"/>
              </a:rPr>
              <a:t>Соціальні </a:t>
            </a:r>
            <a:r>
              <a:rPr lang="uk-UA" b="1" dirty="0">
                <a:cs typeface="Times New Roman"/>
              </a:rPr>
              <a:t>нормативи </a:t>
            </a:r>
            <a:r>
              <a:rPr lang="uk-UA" dirty="0">
                <a:cs typeface="Times New Roman"/>
              </a:rPr>
              <a:t>рівня та якості життя людини та суспільства в цілому є орієнтирами соціально-економічного </a:t>
            </a:r>
            <a:r>
              <a:rPr lang="uk-UA" dirty="0" smtClean="0">
                <a:cs typeface="Times New Roman"/>
              </a:rPr>
              <a:t>розвитку</a:t>
            </a:r>
          </a:p>
          <a:p>
            <a:r>
              <a:rPr lang="uk-UA" b="1" dirty="0" smtClean="0">
                <a:cs typeface="Times New Roman"/>
              </a:rPr>
              <a:t>Ринкова економіка </a:t>
            </a:r>
            <a:r>
              <a:rPr lang="uk-UA" dirty="0" smtClean="0">
                <a:cs typeface="Times New Roman"/>
              </a:rPr>
              <a:t>є лише шляхом </a:t>
            </a:r>
            <a:r>
              <a:rPr lang="uk-UA" dirty="0">
                <a:cs typeface="Times New Roman"/>
              </a:rPr>
              <a:t>до задоволення соціальних потреб </a:t>
            </a:r>
            <a:r>
              <a:rPr lang="uk-UA" dirty="0" smtClean="0">
                <a:cs typeface="Times New Roman"/>
              </a:rPr>
              <a:t>людини</a:t>
            </a:r>
          </a:p>
        </p:txBody>
      </p:sp>
    </p:spTree>
    <p:extLst>
      <p:ext uri="{BB962C8B-B14F-4D97-AF65-F5344CB8AC3E}">
        <p14:creationId xmlns:p14="http://schemas.microsoft.com/office/powerpoint/2010/main" val="112718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4" y="274639"/>
            <a:ext cx="7817477" cy="76699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3600" b="1" dirty="0" smtClean="0">
                <a:cs typeface="Times New Roman"/>
              </a:rPr>
              <a:t>Основні принципи: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855" y="1041632"/>
            <a:ext cx="7714445" cy="5243258"/>
          </a:xfrm>
        </p:spPr>
        <p:txBody>
          <a:bodyPr anchor="ctr">
            <a:normAutofit/>
          </a:bodyPr>
          <a:lstStyle/>
          <a:p>
            <a:r>
              <a:rPr lang="uk-UA" sz="2400" dirty="0" smtClean="0">
                <a:cs typeface="Times New Roman"/>
              </a:rPr>
              <a:t>опора </a:t>
            </a:r>
            <a:r>
              <a:rPr lang="uk-UA" sz="2400" dirty="0">
                <a:cs typeface="Times New Roman"/>
              </a:rPr>
              <a:t>на </a:t>
            </a:r>
            <a:r>
              <a:rPr lang="uk-UA" sz="2400" b="1" dirty="0">
                <a:cs typeface="Times New Roman"/>
              </a:rPr>
              <a:t>право та гарантії дотримання прав </a:t>
            </a:r>
            <a:r>
              <a:rPr lang="uk-UA" sz="2400" dirty="0">
                <a:cs typeface="Times New Roman"/>
              </a:rPr>
              <a:t>для всіх суб'єктів господарювання та всіх прошарків населення;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рівна </a:t>
            </a:r>
            <a:r>
              <a:rPr lang="uk-UA" sz="2400" b="1" dirty="0">
                <a:cs typeface="Times New Roman"/>
              </a:rPr>
              <a:t>можливість </a:t>
            </a:r>
            <a:r>
              <a:rPr lang="uk-UA" sz="2400" dirty="0">
                <a:cs typeface="Times New Roman"/>
              </a:rPr>
              <a:t>вільної зайнятості, реалізація трудового та інтелектуального потенціалу, та забезпечення на цій основі своїх соціальних потреб;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загальна </a:t>
            </a:r>
            <a:r>
              <a:rPr lang="uk-UA" sz="2400" b="1" dirty="0">
                <a:cs typeface="Times New Roman"/>
              </a:rPr>
              <a:t>відповідальність </a:t>
            </a:r>
            <a:r>
              <a:rPr lang="uk-UA" sz="2400" dirty="0">
                <a:cs typeface="Times New Roman"/>
              </a:rPr>
              <a:t>всіх членів суспільства за його благополуччя з солідарною турботою всіх членів суспільства про тих, хто ще або вже не працює, на основі розвинутої системи соціального захисту; </a:t>
            </a:r>
            <a:endParaRPr lang="uk-UA" sz="2400" dirty="0" smtClean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0017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4" y="274639"/>
            <a:ext cx="7817477" cy="76699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3600" b="1" dirty="0" smtClean="0">
                <a:cs typeface="Times New Roman"/>
              </a:rPr>
              <a:t>Основні принципи: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855" y="1275008"/>
            <a:ext cx="7714445" cy="5022761"/>
          </a:xfrm>
        </p:spPr>
        <p:txBody>
          <a:bodyPr anchor="ctr">
            <a:normAutofit/>
          </a:bodyPr>
          <a:lstStyle/>
          <a:p>
            <a:r>
              <a:rPr lang="uk-UA" sz="2400" b="1" dirty="0" smtClean="0">
                <a:latin typeface="Times New Roman"/>
                <a:cs typeface="Times New Roman"/>
              </a:rPr>
              <a:t>відповідальність </a:t>
            </a:r>
            <a:r>
              <a:rPr lang="uk-UA" sz="2400" b="1" dirty="0">
                <a:latin typeface="Times New Roman"/>
                <a:cs typeface="Times New Roman"/>
              </a:rPr>
              <a:t>держави </a:t>
            </a:r>
            <a:r>
              <a:rPr lang="uk-UA" sz="2400" dirty="0">
                <a:latin typeface="Times New Roman"/>
                <a:cs typeface="Times New Roman"/>
              </a:rPr>
              <a:t>за вироблення та дотримання правил поводження на ринку, не допущення руйнівних дій ринкових сил (безробіття, криза, інфляція, протистояння багатих та бідних); </a:t>
            </a:r>
            <a:endParaRPr lang="uk-UA" sz="2400" dirty="0" smtClean="0">
              <a:latin typeface="Times New Roman"/>
              <a:cs typeface="Times New Roman"/>
            </a:endParaRPr>
          </a:p>
          <a:p>
            <a:r>
              <a:rPr lang="uk-UA" sz="2400" dirty="0" smtClean="0">
                <a:latin typeface="Times New Roman"/>
                <a:cs typeface="Times New Roman"/>
              </a:rPr>
              <a:t>визнання </a:t>
            </a:r>
            <a:r>
              <a:rPr lang="uk-UA" sz="2400" b="1" dirty="0">
                <a:latin typeface="Times New Roman"/>
                <a:cs typeface="Times New Roman"/>
              </a:rPr>
              <a:t>системи соціального партнерства </a:t>
            </a:r>
            <a:r>
              <a:rPr lang="uk-UA" sz="2400" dirty="0">
                <a:latin typeface="Times New Roman"/>
                <a:cs typeface="Times New Roman"/>
              </a:rPr>
              <a:t>як головного механізму досягнення соціального погодження та миру; </a:t>
            </a:r>
            <a:endParaRPr lang="uk-UA" sz="2400" dirty="0" smtClean="0">
              <a:latin typeface="Times New Roman"/>
              <a:cs typeface="Times New Roman"/>
            </a:endParaRPr>
          </a:p>
          <a:p>
            <a:r>
              <a:rPr lang="uk-UA" sz="2400" dirty="0" smtClean="0">
                <a:latin typeface="Times New Roman"/>
                <a:cs typeface="Times New Roman"/>
              </a:rPr>
              <a:t>орієнтація </a:t>
            </a:r>
            <a:r>
              <a:rPr lang="uk-UA" sz="2400" dirty="0">
                <a:latin typeface="Times New Roman"/>
                <a:cs typeface="Times New Roman"/>
              </a:rPr>
              <a:t>на </a:t>
            </a:r>
            <a:r>
              <a:rPr lang="uk-UA" sz="2400" b="1" dirty="0">
                <a:latin typeface="Times New Roman"/>
                <a:cs typeface="Times New Roman"/>
              </a:rPr>
              <a:t>збереження та розвиток </a:t>
            </a:r>
            <a:r>
              <a:rPr lang="uk-UA" sz="2400" dirty="0">
                <a:latin typeface="Times New Roman"/>
                <a:cs typeface="Times New Roman"/>
              </a:rPr>
              <a:t>культурного, морального та духовного спадку народу</a:t>
            </a:r>
            <a:r>
              <a:rPr lang="uk-UA" sz="2400" dirty="0" smtClean="0">
                <a:latin typeface="Times New Roman"/>
                <a:cs typeface="Times New Roman"/>
              </a:rPr>
              <a:t>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7111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854" y="274638"/>
            <a:ext cx="7782834" cy="895414"/>
          </a:xfrm>
        </p:spPr>
        <p:txBody>
          <a:bodyPr/>
          <a:lstStyle/>
          <a:p>
            <a:r>
              <a:rPr lang="uk-UA" b="1" dirty="0" smtClean="0">
                <a:cs typeface="Times New Roman"/>
              </a:rPr>
              <a:t>Що це дає?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0854" y="1170051"/>
            <a:ext cx="7658295" cy="5101959"/>
          </a:xfrm>
        </p:spPr>
        <p:txBody>
          <a:bodyPr/>
          <a:lstStyle/>
          <a:p>
            <a:pPr marL="82296" indent="0">
              <a:buNone/>
            </a:pPr>
            <a:r>
              <a:rPr lang="uk-UA" sz="2400" b="1" dirty="0" smtClean="0">
                <a:cs typeface="Times New Roman"/>
              </a:rPr>
              <a:t>Пріоритетність</a:t>
            </a:r>
            <a:r>
              <a:rPr lang="uk-UA" sz="2400" dirty="0" smtClean="0">
                <a:cs typeface="Times New Roman"/>
              </a:rPr>
              <a:t> </a:t>
            </a:r>
            <a:r>
              <a:rPr lang="uk-UA" sz="2400" dirty="0">
                <a:cs typeface="Times New Roman"/>
              </a:rPr>
              <a:t>в загальній державній політиці соціальних завдань, що забезпечують: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Соціальну </a:t>
            </a:r>
            <a:r>
              <a:rPr lang="uk-UA" sz="2400" b="1" dirty="0">
                <a:cs typeface="Times New Roman"/>
              </a:rPr>
              <a:t>стійкість </a:t>
            </a:r>
            <a:r>
              <a:rPr lang="uk-UA" sz="2400" dirty="0">
                <a:cs typeface="Times New Roman"/>
              </a:rPr>
              <a:t>та відсутність соціальних конфліктів в країні (регіоні);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Долю </a:t>
            </a:r>
            <a:r>
              <a:rPr lang="uk-UA" sz="2400" b="1" dirty="0">
                <a:cs typeface="Times New Roman"/>
              </a:rPr>
              <a:t>населення</a:t>
            </a:r>
            <a:r>
              <a:rPr lang="uk-UA" sz="2400" dirty="0">
                <a:cs typeface="Times New Roman"/>
              </a:rPr>
              <a:t>, що знаходиться за межею бідності, та не перевищує рівень безробіття;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Рівень </a:t>
            </a:r>
            <a:r>
              <a:rPr lang="uk-UA" sz="2400" b="1" dirty="0">
                <a:cs typeface="Times New Roman"/>
              </a:rPr>
              <a:t>безробіття</a:t>
            </a:r>
            <a:r>
              <a:rPr lang="uk-UA" sz="2400" dirty="0">
                <a:cs typeface="Times New Roman"/>
              </a:rPr>
              <a:t>, що не перевищує "природній" рівень (до 5%); </a:t>
            </a:r>
            <a:endParaRPr lang="uk-UA" sz="2400" dirty="0" smtClean="0">
              <a:cs typeface="Times New Roman"/>
            </a:endParaRPr>
          </a:p>
          <a:p>
            <a:r>
              <a:rPr lang="uk-UA" sz="2400" dirty="0" smtClean="0">
                <a:cs typeface="Times New Roman"/>
              </a:rPr>
              <a:t>Диференціацію </a:t>
            </a:r>
            <a:r>
              <a:rPr lang="uk-UA" sz="2400" dirty="0">
                <a:cs typeface="Times New Roman"/>
              </a:rPr>
              <a:t>населення за </a:t>
            </a:r>
            <a:r>
              <a:rPr lang="uk-UA" sz="2400" b="1" dirty="0" smtClean="0">
                <a:cs typeface="Times New Roman"/>
              </a:rPr>
              <a:t>дохідністю</a:t>
            </a:r>
            <a:r>
              <a:rPr lang="uk-UA" sz="2400" dirty="0" smtClean="0">
                <a:cs typeface="Times New Roman"/>
              </a:rPr>
              <a:t> </a:t>
            </a:r>
            <a:r>
              <a:rPr lang="uk-UA" sz="2400" dirty="0">
                <a:cs typeface="Times New Roman"/>
              </a:rPr>
              <a:t>на рівні природноекономічної </a:t>
            </a:r>
            <a:r>
              <a:rPr lang="uk-UA" sz="2400" dirty="0" smtClean="0">
                <a:cs typeface="Times New Roman"/>
              </a:rPr>
              <a:t>(не </a:t>
            </a:r>
            <a:r>
              <a:rPr lang="uk-UA" sz="2400" dirty="0">
                <a:cs typeface="Times New Roman"/>
              </a:rPr>
              <a:t>вище 1:10); </a:t>
            </a:r>
            <a:endParaRPr lang="uk-UA" sz="2400" dirty="0" smtClean="0">
              <a:cs typeface="Times New Roman"/>
            </a:endParaRPr>
          </a:p>
          <a:p>
            <a:r>
              <a:rPr lang="uk-UA" sz="2400" b="1" dirty="0" smtClean="0">
                <a:cs typeface="Times New Roman"/>
              </a:rPr>
              <a:t>Тривалість</a:t>
            </a:r>
            <a:r>
              <a:rPr lang="uk-UA" sz="2400" dirty="0" smtClean="0">
                <a:cs typeface="Times New Roman"/>
              </a:rPr>
              <a:t>  </a:t>
            </a:r>
            <a:r>
              <a:rPr lang="uk-UA" sz="2400" dirty="0">
                <a:cs typeface="Times New Roman"/>
              </a:rPr>
              <a:t>життя в країні перевищує середньосвітовий рівень. </a:t>
            </a:r>
            <a:endParaRPr lang="en-US" sz="2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004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uk-UA" dirty="0">
                <a:cs typeface="Times New Roman"/>
              </a:rPr>
              <a:t/>
            </a:r>
            <a:br>
              <a:rPr lang="uk-UA" dirty="0">
                <a:cs typeface="Times New Roman"/>
              </a:rPr>
            </a:br>
            <a:r>
              <a:rPr lang="uk-UA" dirty="0">
                <a:cs typeface="Times New Roman"/>
              </a:rPr>
              <a:t>Роль ОГС в наданні соціальних послуг: досвід ЄС</a:t>
            </a:r>
            <a:r>
              <a:rPr lang="en-US" dirty="0">
                <a:latin typeface="Times New Roman"/>
                <a:cs typeface="Times New Roman"/>
              </a:rPr>
              <a:t/>
            </a:r>
            <a:br>
              <a:rPr lang="en-US" dirty="0">
                <a:latin typeface="Times New Roman"/>
                <a:cs typeface="Times New Roman"/>
              </a:rPr>
            </a:b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8780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2641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735" y="1056068"/>
            <a:ext cx="7735953" cy="519233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uk-UA" sz="2600" b="1" dirty="0" smtClean="0">
                <a:cs typeface="Times New Roman"/>
              </a:rPr>
              <a:t>Новий публічний менеджмент </a:t>
            </a:r>
            <a:r>
              <a:rPr lang="uk-UA" sz="2600" dirty="0" smtClean="0">
                <a:cs typeface="Times New Roman"/>
              </a:rPr>
              <a:t>(80-і роки)- зміна пріоритетів у засадах і формі відносин між владою і громадянами. </a:t>
            </a:r>
          </a:p>
          <a:p>
            <a:pPr marL="0" indent="0">
              <a:lnSpc>
                <a:spcPct val="80000"/>
              </a:lnSpc>
              <a:buNone/>
            </a:pPr>
            <a:endParaRPr lang="uk-UA" sz="2600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uk-UA" sz="2600" b="1" dirty="0" smtClean="0">
                <a:cs typeface="Times New Roman"/>
              </a:rPr>
              <a:t>Людина, її права та свободи </a:t>
            </a:r>
            <a:r>
              <a:rPr lang="uk-UA" sz="2600" dirty="0" smtClean="0">
                <a:cs typeface="Times New Roman"/>
              </a:rPr>
              <a:t>були визнані головною соціальною цінністю, а </a:t>
            </a:r>
            <a:r>
              <a:rPr lang="uk-UA" sz="2600" b="1" dirty="0" smtClean="0">
                <a:cs typeface="Times New Roman"/>
              </a:rPr>
              <a:t>головним завданням публічної влади </a:t>
            </a:r>
            <a:r>
              <a:rPr lang="uk-UA" sz="2600" dirty="0" smtClean="0">
                <a:cs typeface="Times New Roman"/>
              </a:rPr>
              <a:t>визначено саме ефективне надання якісних послуг громадянам. </a:t>
            </a:r>
          </a:p>
          <a:p>
            <a:pPr marL="0" indent="0">
              <a:lnSpc>
                <a:spcPct val="80000"/>
              </a:lnSpc>
              <a:buNone/>
            </a:pPr>
            <a:endParaRPr lang="uk-UA" sz="2600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uk-UA" sz="2600" b="1" dirty="0" smtClean="0">
                <a:cs typeface="Times New Roman"/>
              </a:rPr>
              <a:t>Результат </a:t>
            </a:r>
            <a:r>
              <a:rPr lang="uk-UA" sz="2600" dirty="0" smtClean="0">
                <a:cs typeface="Times New Roman"/>
              </a:rPr>
              <a:t>- нові підходи, методи та залучені </a:t>
            </a:r>
            <a:r>
              <a:rPr lang="uk-UA" sz="2600" u="sng" dirty="0" smtClean="0">
                <a:cs typeface="Times New Roman"/>
              </a:rPr>
              <a:t>нові інституції </a:t>
            </a:r>
            <a:r>
              <a:rPr lang="uk-UA" sz="2600" dirty="0" smtClean="0">
                <a:cs typeface="Times New Roman"/>
              </a:rPr>
              <a:t>до надання послуг, а громадяни стали не прохачами, а </a:t>
            </a:r>
            <a:r>
              <a:rPr lang="uk-UA" sz="2600" u="sng" dirty="0" smtClean="0">
                <a:cs typeface="Times New Roman"/>
              </a:rPr>
              <a:t>споживачами послуг</a:t>
            </a:r>
            <a:r>
              <a:rPr lang="uk-UA" sz="2600" dirty="0" smtClean="0">
                <a:cs typeface="Times New Roman"/>
              </a:rPr>
              <a:t>. І орієнтиром для надавачів послуг є </a:t>
            </a:r>
            <a:r>
              <a:rPr lang="uk-UA" sz="2600" u="sng" dirty="0" smtClean="0">
                <a:cs typeface="Times New Roman"/>
              </a:rPr>
              <a:t>потреби суспільства </a:t>
            </a:r>
            <a:r>
              <a:rPr lang="uk-UA" sz="2600" dirty="0" smtClean="0">
                <a:cs typeface="Times New Roman"/>
              </a:rPr>
              <a:t>та </a:t>
            </a:r>
            <a:r>
              <a:rPr lang="uk-UA" sz="2600" u="sng" dirty="0" smtClean="0">
                <a:cs typeface="Times New Roman"/>
              </a:rPr>
              <a:t>інтереси, запити та очікування </a:t>
            </a:r>
            <a:r>
              <a:rPr lang="uk-UA" sz="2600" dirty="0" smtClean="0">
                <a:cs typeface="Times New Roman"/>
              </a:rPr>
              <a:t>споживача. 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864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6725" y="1056068"/>
            <a:ext cx="6400800" cy="1656008"/>
          </a:xfrm>
        </p:spPr>
        <p:txBody>
          <a:bodyPr/>
          <a:lstStyle/>
          <a:p>
            <a:r>
              <a:rPr lang="uk-UA" dirty="0" smtClean="0"/>
              <a:t>Сутність поняття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436725" y="2292439"/>
            <a:ext cx="6400800" cy="261514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ru-RU" sz="3200" dirty="0" err="1" smtClean="0">
                <a:cs typeface="Times New Roman"/>
              </a:rPr>
              <a:t>Що</a:t>
            </a:r>
            <a:r>
              <a:rPr lang="ru-RU" sz="3200" dirty="0" smtClean="0">
                <a:cs typeface="Times New Roman"/>
              </a:rPr>
              <a:t> ми </a:t>
            </a:r>
            <a:r>
              <a:rPr lang="ru-RU" sz="3200" dirty="0" err="1" smtClean="0">
                <a:cs typeface="Times New Roman"/>
              </a:rPr>
              <a:t>розуміємо</a:t>
            </a:r>
            <a:r>
              <a:rPr lang="ru-RU" sz="3200" dirty="0" smtClean="0">
                <a:cs typeface="Times New Roman"/>
              </a:rPr>
              <a:t> </a:t>
            </a:r>
            <a:r>
              <a:rPr lang="ru-RU" sz="3200" dirty="0" err="1" smtClean="0">
                <a:cs typeface="Times New Roman"/>
              </a:rPr>
              <a:t>підтермінами</a:t>
            </a:r>
            <a:endParaRPr lang="ru-RU" sz="3200" dirty="0" smtClean="0">
              <a:cs typeface="Times New Roman"/>
            </a:endParaRPr>
          </a:p>
          <a:p>
            <a:pPr marL="0" indent="0" algn="ctr">
              <a:buNone/>
            </a:pPr>
            <a:r>
              <a:rPr lang="ru-RU" sz="3200" dirty="0" smtClean="0">
                <a:cs typeface="Times New Roman"/>
              </a:rPr>
              <a:t> </a:t>
            </a:r>
          </a:p>
          <a:p>
            <a:pPr marL="0" indent="0" algn="ctr">
              <a:buNone/>
            </a:pPr>
            <a:r>
              <a:rPr lang="ru-RU" sz="3200" dirty="0" smtClean="0">
                <a:cs typeface="Times New Roman"/>
              </a:rPr>
              <a:t>"</a:t>
            </a:r>
            <a:r>
              <a:rPr lang="ru-RU" sz="3200" dirty="0" err="1" smtClean="0">
                <a:cs typeface="Times New Roman"/>
              </a:rPr>
              <a:t>державні</a:t>
            </a:r>
            <a:r>
              <a:rPr lang="ru-RU" sz="3200" dirty="0" smtClean="0">
                <a:cs typeface="Times New Roman"/>
              </a:rPr>
              <a:t> </a:t>
            </a:r>
            <a:r>
              <a:rPr lang="ru-RU" sz="3200" dirty="0" err="1" smtClean="0">
                <a:cs typeface="Times New Roman"/>
              </a:rPr>
              <a:t>послуги</a:t>
            </a:r>
            <a:r>
              <a:rPr lang="ru-RU" sz="3200" dirty="0" smtClean="0">
                <a:cs typeface="Times New Roman"/>
              </a:rPr>
              <a:t>",</a:t>
            </a:r>
          </a:p>
          <a:p>
            <a:pPr marL="0" indent="0" algn="ctr">
              <a:buNone/>
            </a:pPr>
            <a:endParaRPr lang="ru-RU" sz="3200" dirty="0" smtClean="0">
              <a:cs typeface="Times New Roman"/>
            </a:endParaRPr>
          </a:p>
          <a:p>
            <a:pPr marL="0" indent="0" algn="ctr">
              <a:buNone/>
            </a:pPr>
            <a:r>
              <a:rPr lang="ru-RU" sz="3200" dirty="0" smtClean="0">
                <a:cs typeface="Times New Roman"/>
              </a:rPr>
              <a:t>"</a:t>
            </a:r>
            <a:r>
              <a:rPr lang="ru-RU" sz="3200" dirty="0" err="1" smtClean="0">
                <a:cs typeface="Times New Roman"/>
              </a:rPr>
              <a:t>публічні</a:t>
            </a:r>
            <a:r>
              <a:rPr lang="ru-RU" sz="3200" dirty="0" smtClean="0">
                <a:cs typeface="Times New Roman"/>
              </a:rPr>
              <a:t> </a:t>
            </a:r>
            <a:r>
              <a:rPr lang="ru-RU" sz="3200" dirty="0" err="1" smtClean="0">
                <a:cs typeface="Times New Roman"/>
              </a:rPr>
              <a:t>послуги</a:t>
            </a:r>
            <a:r>
              <a:rPr lang="ru-RU" sz="3200" dirty="0" smtClean="0">
                <a:cs typeface="Times New Roman"/>
              </a:rPr>
              <a:t>",</a:t>
            </a:r>
          </a:p>
          <a:p>
            <a:pPr marL="0" indent="0" algn="ctr">
              <a:buNone/>
            </a:pPr>
            <a:endParaRPr lang="ru-RU" sz="3200" dirty="0" smtClean="0">
              <a:cs typeface="Times New Roman"/>
            </a:endParaRPr>
          </a:p>
          <a:p>
            <a:pPr marL="0" indent="0" algn="ctr">
              <a:buNone/>
            </a:pPr>
            <a:r>
              <a:rPr lang="ru-RU" sz="3200" dirty="0" smtClean="0">
                <a:cs typeface="Times New Roman"/>
              </a:rPr>
              <a:t>"</a:t>
            </a:r>
            <a:r>
              <a:rPr lang="ru-RU" sz="3200" dirty="0" err="1" smtClean="0">
                <a:cs typeface="Times New Roman"/>
              </a:rPr>
              <a:t>соціальні</a:t>
            </a:r>
            <a:r>
              <a:rPr lang="ru-RU" sz="3200" dirty="0" smtClean="0">
                <a:cs typeface="Times New Roman"/>
              </a:rPr>
              <a:t> </a:t>
            </a:r>
            <a:r>
              <a:rPr lang="ru-RU" sz="3200" dirty="0" err="1" smtClean="0">
                <a:cs typeface="Times New Roman"/>
              </a:rPr>
              <a:t>послуги</a:t>
            </a:r>
            <a:r>
              <a:rPr lang="ru-RU" sz="3200" dirty="0" smtClean="0">
                <a:cs typeface="Times New Roman"/>
              </a:rPr>
              <a:t>"?</a:t>
            </a:r>
          </a:p>
          <a:p>
            <a:r>
              <a:rPr lang="uk-UA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0798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4856" y="274638"/>
            <a:ext cx="7748832" cy="981028"/>
          </a:xfrm>
        </p:spPr>
        <p:txBody>
          <a:bodyPr/>
          <a:lstStyle/>
          <a:p>
            <a:r>
              <a:rPr lang="ru-RU" b="1" dirty="0" smtClean="0">
                <a:cs typeface="Times New Roman"/>
              </a:rPr>
              <a:t>Роль </a:t>
            </a:r>
            <a:r>
              <a:rPr lang="ru-RU" b="1" dirty="0">
                <a:cs typeface="Times New Roman"/>
              </a:rPr>
              <a:t>ОГС 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572" y="1255665"/>
            <a:ext cx="7915116" cy="504210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u="sng" dirty="0" err="1" smtClean="0">
                <a:cs typeface="Times New Roman"/>
              </a:rPr>
              <a:t>Надати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послуги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населенню</a:t>
            </a:r>
            <a:r>
              <a:rPr lang="ru-RU" dirty="0" smtClean="0">
                <a:cs typeface="Times New Roman"/>
              </a:rPr>
              <a:t> та </a:t>
            </a:r>
            <a:r>
              <a:rPr lang="ru-RU" u="sng" dirty="0" err="1" smtClean="0">
                <a:cs typeface="Times New Roman"/>
              </a:rPr>
              <a:t>почути</a:t>
            </a:r>
            <a:r>
              <a:rPr lang="ru-RU" u="sng" dirty="0" smtClean="0">
                <a:cs typeface="Times New Roman"/>
              </a:rPr>
              <a:t> </a:t>
            </a:r>
            <a:r>
              <a:rPr lang="ru-RU" dirty="0" smtClean="0">
                <a:cs typeface="Times New Roman"/>
              </a:rPr>
              <a:t>потреби </a:t>
            </a:r>
            <a:r>
              <a:rPr lang="ru-RU" dirty="0">
                <a:cs typeface="Times New Roman"/>
              </a:rPr>
              <a:t>та </a:t>
            </a:r>
            <a:r>
              <a:rPr lang="ru-RU" dirty="0" err="1" smtClean="0">
                <a:cs typeface="Times New Roman"/>
              </a:rPr>
              <a:t>інтереси</a:t>
            </a:r>
            <a:r>
              <a:rPr lang="ru-RU" dirty="0" smtClean="0">
                <a:cs typeface="Times New Roman"/>
              </a:rPr>
              <a:t> людей. </a:t>
            </a:r>
          </a:p>
          <a:p>
            <a:pPr marL="0" indent="0">
              <a:lnSpc>
                <a:spcPct val="90000"/>
              </a:lnSpc>
              <a:buNone/>
            </a:pPr>
            <a:endParaRPr lang="ru-RU" b="1" dirty="0" smtClean="0"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b="1" dirty="0" err="1" smtClean="0">
                <a:cs typeface="Times New Roman"/>
              </a:rPr>
              <a:t>Функції</a:t>
            </a:r>
            <a:r>
              <a:rPr lang="ru-RU" b="1" dirty="0" smtClean="0">
                <a:cs typeface="Times New Roman"/>
              </a:rPr>
              <a:t> ОГС </a:t>
            </a:r>
            <a:r>
              <a:rPr lang="ru-RU" dirty="0" smtClean="0">
                <a:cs typeface="Times New Roman"/>
              </a:rPr>
              <a:t>в </a:t>
            </a:r>
            <a:r>
              <a:rPr lang="ru-RU" dirty="0" err="1" smtClean="0">
                <a:cs typeface="Times New Roman"/>
              </a:rPr>
              <a:t>наданні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послуг</a:t>
            </a:r>
            <a:r>
              <a:rPr lang="ru-RU" dirty="0" smtClean="0">
                <a:cs typeface="Times New Roman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ru-RU" dirty="0" err="1" smtClean="0">
                <a:cs typeface="Times New Roman"/>
              </a:rPr>
              <a:t>покращення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>
                <a:cs typeface="Times New Roman"/>
              </a:rPr>
              <a:t>уже </a:t>
            </a:r>
            <a:r>
              <a:rPr lang="ru-RU" dirty="0" err="1">
                <a:cs typeface="Times New Roman"/>
              </a:rPr>
              <a:t>існуючих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послуг</a:t>
            </a:r>
            <a:r>
              <a:rPr lang="ru-RU" dirty="0">
                <a:cs typeface="Times New Roman"/>
              </a:rPr>
              <a:t> та </a:t>
            </a:r>
            <a:r>
              <a:rPr lang="ru-RU" dirty="0" err="1" smtClean="0">
                <a:cs typeface="Times New Roman"/>
              </a:rPr>
              <a:t>системи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їх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надання</a:t>
            </a:r>
            <a:r>
              <a:rPr lang="ru-RU" dirty="0">
                <a:cs typeface="Times New Roman"/>
              </a:rPr>
              <a:t> через </a:t>
            </a:r>
            <a:r>
              <a:rPr lang="ru-RU" dirty="0" err="1">
                <a:cs typeface="Times New Roman"/>
              </a:rPr>
              <a:t>виявлення</a:t>
            </a:r>
            <a:r>
              <a:rPr lang="ru-RU" dirty="0">
                <a:cs typeface="Times New Roman"/>
              </a:rPr>
              <a:t> та </a:t>
            </a:r>
            <a:r>
              <a:rPr lang="ru-RU" dirty="0" err="1">
                <a:cs typeface="Times New Roman"/>
              </a:rPr>
              <a:t>представлення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інтересів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населення</a:t>
            </a:r>
            <a:r>
              <a:rPr lang="ru-RU" dirty="0">
                <a:cs typeface="Times New Roman"/>
              </a:rPr>
              <a:t>; </a:t>
            </a:r>
            <a:endParaRPr lang="ru-RU" dirty="0" smtClean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ru-RU" dirty="0" err="1" smtClean="0">
                <a:cs typeface="Times New Roman"/>
              </a:rPr>
              <a:t>організація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тиску</a:t>
            </a:r>
            <a:r>
              <a:rPr lang="ru-RU" dirty="0">
                <a:cs typeface="Times New Roman"/>
              </a:rPr>
              <a:t> на </a:t>
            </a:r>
            <a:r>
              <a:rPr lang="ru-RU" dirty="0" err="1">
                <a:cs typeface="Times New Roman"/>
              </a:rPr>
              <a:t>владу</a:t>
            </a:r>
            <a:r>
              <a:rPr lang="ru-RU" dirty="0">
                <a:cs typeface="Times New Roman"/>
              </a:rPr>
              <a:t> з метою </a:t>
            </a:r>
            <a:r>
              <a:rPr lang="ru-RU" dirty="0" err="1">
                <a:cs typeface="Times New Roman"/>
              </a:rPr>
              <a:t>покращення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якості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послуг</a:t>
            </a:r>
            <a:r>
              <a:rPr lang="ru-RU" dirty="0">
                <a:cs typeface="Times New Roman"/>
              </a:rPr>
              <a:t> через </a:t>
            </a:r>
            <a:r>
              <a:rPr lang="ru-RU" dirty="0" err="1">
                <a:cs typeface="Times New Roman"/>
              </a:rPr>
              <a:t>громадянське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представництво</a:t>
            </a:r>
            <a:r>
              <a:rPr lang="ru-RU" dirty="0">
                <a:cs typeface="Times New Roman"/>
              </a:rPr>
              <a:t> та </a:t>
            </a:r>
            <a:r>
              <a:rPr lang="ru-RU" dirty="0" err="1">
                <a:cs typeface="Times New Roman"/>
              </a:rPr>
              <a:t>моніторинг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діяльності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влади</a:t>
            </a:r>
            <a:r>
              <a:rPr lang="ru-RU" dirty="0">
                <a:cs typeface="Times New Roman"/>
              </a:rPr>
              <a:t> </a:t>
            </a:r>
            <a:endParaRPr lang="en-US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9650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АВСТРІЯ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2874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415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75008"/>
            <a:ext cx="7498080" cy="50098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800" dirty="0" smtClean="0">
                <a:cs typeface="Times New Roman"/>
              </a:rPr>
              <a:t>Комплексна система соціального забезпечення і соціального захисту, яка оперує на двох рівнях:</a:t>
            </a:r>
          </a:p>
          <a:p>
            <a:r>
              <a:rPr lang="uk-UA" sz="2800" dirty="0" smtClean="0">
                <a:cs typeface="Times New Roman"/>
              </a:rPr>
              <a:t>існує </a:t>
            </a:r>
            <a:r>
              <a:rPr lang="uk-UA" sz="2800" b="1" dirty="0" smtClean="0">
                <a:cs typeface="Times New Roman"/>
              </a:rPr>
              <a:t>принцип страхування</a:t>
            </a:r>
            <a:r>
              <a:rPr lang="uk-UA" sz="2800" dirty="0" smtClean="0">
                <a:cs typeface="Times New Roman"/>
              </a:rPr>
              <a:t>, який забезпечує покриття для всіх працюючих, а також в значній мірі для їх утриманців у разі хвороби, нещасного випадку, безробіття, декретної відпустки, і пенсії; </a:t>
            </a:r>
          </a:p>
          <a:p>
            <a:r>
              <a:rPr lang="uk-UA" sz="2800" dirty="0" smtClean="0">
                <a:cs typeface="Times New Roman"/>
              </a:rPr>
              <a:t>є </a:t>
            </a:r>
            <a:r>
              <a:rPr lang="uk-UA" sz="2800" b="1" dirty="0" smtClean="0">
                <a:cs typeface="Times New Roman"/>
              </a:rPr>
              <a:t>соціальне забезпечення</a:t>
            </a:r>
            <a:r>
              <a:rPr lang="uk-UA" sz="2800" dirty="0" smtClean="0">
                <a:cs typeface="Times New Roman"/>
              </a:rPr>
              <a:t>, що надається федеральними, регіональними і муніципальними органами влади громадянам, які його потребують, але не є охопленими системою страхування. </a:t>
            </a:r>
            <a:endParaRPr lang="uk-UA" sz="2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4090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734" y="274638"/>
            <a:ext cx="7489065" cy="838338"/>
          </a:xfrm>
        </p:spPr>
        <p:txBody>
          <a:bodyPr>
            <a:normAutofit/>
          </a:bodyPr>
          <a:lstStyle/>
          <a:p>
            <a:r>
              <a:rPr lang="ru-RU" b="1" dirty="0">
                <a:cs typeface="Times New Roman"/>
              </a:rPr>
              <a:t>Система </a:t>
            </a:r>
            <a:r>
              <a:rPr lang="ru-RU" b="1" dirty="0" err="1">
                <a:cs typeface="Times New Roman"/>
              </a:rPr>
              <a:t>соціального</a:t>
            </a:r>
            <a:r>
              <a:rPr lang="ru-RU" b="1" dirty="0">
                <a:cs typeface="Times New Roman"/>
              </a:rPr>
              <a:t> </a:t>
            </a:r>
            <a:r>
              <a:rPr lang="ru-RU" b="1" dirty="0" err="1" smtClean="0">
                <a:cs typeface="Times New Roman"/>
              </a:rPr>
              <a:t>захисту</a:t>
            </a:r>
            <a:r>
              <a:rPr lang="ru-RU" b="1" dirty="0">
                <a:cs typeface="Times New Roman"/>
              </a:rPr>
              <a:t>: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282" y="1255664"/>
            <a:ext cx="7521262" cy="5036929"/>
          </a:xfrm>
        </p:spPr>
        <p:txBody>
          <a:bodyPr/>
          <a:lstStyle/>
          <a:p>
            <a:pPr lvl="0"/>
            <a:r>
              <a:rPr lang="ru-RU" sz="2400" dirty="0" err="1">
                <a:cs typeface="Times New Roman"/>
              </a:rPr>
              <a:t>Соціальне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страхування</a:t>
            </a:r>
            <a:r>
              <a:rPr lang="ru-RU" sz="2400" dirty="0">
                <a:cs typeface="Times New Roman"/>
              </a:rPr>
              <a:t>: </a:t>
            </a:r>
            <a:r>
              <a:rPr lang="ru-RU" sz="2400" dirty="0" err="1" smtClean="0">
                <a:cs typeface="Times New Roman"/>
              </a:rPr>
              <a:t>соціальне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пенсійне</a:t>
            </a:r>
            <a:r>
              <a:rPr lang="ru-RU" sz="2400" dirty="0">
                <a:cs typeface="Times New Roman"/>
              </a:rPr>
              <a:t>, </a:t>
            </a:r>
            <a:r>
              <a:rPr lang="ru-RU" sz="2400" dirty="0" err="1">
                <a:cs typeface="Times New Roman"/>
              </a:rPr>
              <a:t>медичне</a:t>
            </a:r>
            <a:r>
              <a:rPr lang="ru-RU" sz="2400" dirty="0">
                <a:cs typeface="Times New Roman"/>
              </a:rPr>
              <a:t> та </a:t>
            </a:r>
            <a:r>
              <a:rPr lang="ru-RU" sz="2400" dirty="0" err="1">
                <a:cs typeface="Times New Roman"/>
              </a:rPr>
              <a:t>страхування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від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нещасних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випадків</a:t>
            </a:r>
            <a:r>
              <a:rPr lang="ru-RU" sz="2400" dirty="0">
                <a:cs typeface="Times New Roman"/>
              </a:rPr>
              <a:t>;</a:t>
            </a:r>
            <a:endParaRPr lang="en-US" sz="2400" dirty="0">
              <a:cs typeface="Times New Roman"/>
            </a:endParaRPr>
          </a:p>
          <a:p>
            <a:pPr lvl="0"/>
            <a:r>
              <a:rPr lang="ru-RU" sz="2400" dirty="0" err="1">
                <a:cs typeface="Times New Roman"/>
              </a:rPr>
              <a:t>Страхування</a:t>
            </a:r>
            <a:r>
              <a:rPr lang="ru-RU" sz="2400" dirty="0">
                <a:cs typeface="Times New Roman"/>
              </a:rPr>
              <a:t> на </a:t>
            </a:r>
            <a:r>
              <a:rPr lang="ru-RU" sz="2400" dirty="0" err="1">
                <a:cs typeface="Times New Roman"/>
              </a:rPr>
              <a:t>випадок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безробіття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 lvl="0"/>
            <a:r>
              <a:rPr lang="ru-RU" sz="2400" dirty="0" err="1" smtClean="0">
                <a:cs typeface="Times New Roman"/>
              </a:rPr>
              <a:t>Універсальні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схеми</a:t>
            </a:r>
            <a:r>
              <a:rPr lang="ru-RU" sz="2400" dirty="0">
                <a:cs typeface="Times New Roman"/>
              </a:rPr>
              <a:t>: </a:t>
            </a:r>
            <a:r>
              <a:rPr lang="ru-RU" sz="2400" dirty="0" err="1">
                <a:cs typeface="Times New Roman"/>
              </a:rPr>
              <a:t>допомога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сім'ям</a:t>
            </a:r>
            <a:r>
              <a:rPr lang="ru-RU" sz="2400" dirty="0">
                <a:cs typeface="Times New Roman"/>
              </a:rPr>
              <a:t> і </a:t>
            </a:r>
            <a:r>
              <a:rPr lang="ru-RU" sz="2400" dirty="0" err="1">
                <a:cs typeface="Times New Roman"/>
              </a:rPr>
              <a:t>податковий</a:t>
            </a:r>
            <a:r>
              <a:rPr lang="ru-RU" sz="2400" dirty="0">
                <a:cs typeface="Times New Roman"/>
              </a:rPr>
              <a:t> кредит для </a:t>
            </a:r>
            <a:r>
              <a:rPr lang="ru-RU" sz="2400" dirty="0" err="1">
                <a:cs typeface="Times New Roman"/>
              </a:rPr>
              <a:t>дітей</a:t>
            </a:r>
            <a:r>
              <a:rPr lang="ru-RU" sz="2400" dirty="0">
                <a:cs typeface="Times New Roman"/>
              </a:rPr>
              <a:t>, </a:t>
            </a:r>
            <a:r>
              <a:rPr lang="ru-RU" sz="2400" dirty="0" err="1">
                <a:cs typeface="Times New Roman"/>
              </a:rPr>
              <a:t>допомога</a:t>
            </a:r>
            <a:r>
              <a:rPr lang="ru-RU" sz="2400" dirty="0">
                <a:cs typeface="Times New Roman"/>
              </a:rPr>
              <a:t> по </a:t>
            </a:r>
            <a:r>
              <a:rPr lang="ru-RU" sz="2400" dirty="0" smtClean="0">
                <a:cs typeface="Times New Roman"/>
              </a:rPr>
              <a:t>догляду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тощо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 lvl="0"/>
            <a:r>
              <a:rPr lang="ru-RU" sz="2400" dirty="0" err="1" smtClean="0">
                <a:cs typeface="Times New Roman"/>
              </a:rPr>
              <a:t>Допомога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>
                <a:cs typeface="Times New Roman"/>
              </a:rPr>
              <a:t>на </a:t>
            </a:r>
            <a:r>
              <a:rPr lang="ru-RU" sz="2400" dirty="0" err="1">
                <a:cs typeface="Times New Roman"/>
              </a:rPr>
              <a:t>основі</a:t>
            </a:r>
            <a:r>
              <a:rPr lang="ru-RU" sz="2400" dirty="0">
                <a:cs typeface="Times New Roman"/>
              </a:rPr>
              <a:t> тесту </a:t>
            </a:r>
            <a:r>
              <a:rPr lang="ru-RU" sz="2400" dirty="0" smtClean="0">
                <a:cs typeface="Times New Roman"/>
              </a:rPr>
              <a:t>на </a:t>
            </a:r>
            <a:r>
              <a:rPr lang="ru-RU" sz="2400" dirty="0" err="1" smtClean="0">
                <a:cs typeface="Times New Roman"/>
              </a:rPr>
              <a:t>дохід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 lvl="0"/>
            <a:r>
              <a:rPr lang="ru-RU" sz="2400" dirty="0" err="1" smtClean="0">
                <a:cs typeface="Times New Roman"/>
              </a:rPr>
              <a:t>Соціальний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захист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державних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службовців</a:t>
            </a:r>
            <a:r>
              <a:rPr lang="uk-UA" sz="2400" dirty="0" smtClean="0">
                <a:cs typeface="Times New Roman"/>
              </a:rPr>
              <a:t>;</a:t>
            </a:r>
            <a:endParaRPr lang="en-US" sz="2400" dirty="0">
              <a:cs typeface="Times New Roman"/>
            </a:endParaRPr>
          </a:p>
          <a:p>
            <a:pPr lvl="0"/>
            <a:r>
              <a:rPr lang="ru-RU" sz="2400" dirty="0" err="1">
                <a:cs typeface="Times New Roman"/>
              </a:rPr>
              <a:t>Соціальна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компенсаційні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системи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 lvl="0"/>
            <a:r>
              <a:rPr lang="ru-RU" sz="2400" dirty="0" err="1" smtClean="0">
                <a:cs typeface="Times New Roman"/>
              </a:rPr>
              <a:t>Захист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відповідно</a:t>
            </a:r>
            <a:r>
              <a:rPr lang="ru-RU" sz="2400" dirty="0">
                <a:cs typeface="Times New Roman"/>
              </a:rPr>
              <a:t> до трудового </a:t>
            </a:r>
            <a:r>
              <a:rPr lang="ru-RU" sz="2400" dirty="0" err="1" smtClean="0">
                <a:cs typeface="Times New Roman"/>
              </a:rPr>
              <a:t>законодавства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 lvl="0"/>
            <a:r>
              <a:rPr lang="en-US" sz="2400" dirty="0" err="1" smtClean="0">
                <a:cs typeface="Times New Roman"/>
              </a:rPr>
              <a:t>Професійні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>
                <a:cs typeface="Times New Roman"/>
              </a:rPr>
              <a:t>пенсійні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dirty="0" err="1">
                <a:cs typeface="Times New Roman"/>
              </a:rPr>
              <a:t>системи</a:t>
            </a:r>
            <a:endParaRPr lang="en-US" sz="2400" dirty="0">
              <a:cs typeface="Times New Roman"/>
            </a:endParaRPr>
          </a:p>
          <a:p>
            <a:pPr lvl="0"/>
            <a:r>
              <a:rPr lang="en-US" sz="2400" dirty="0" err="1">
                <a:cs typeface="Times New Roman"/>
              </a:rPr>
              <a:t>Соціальні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послуги</a:t>
            </a:r>
            <a:endParaRPr lang="en-US" sz="2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8534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66758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Соціальні послуги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364" y="1241396"/>
            <a:ext cx="7390435" cy="4884767"/>
          </a:xfrm>
        </p:spPr>
        <p:txBody>
          <a:bodyPr>
            <a:normAutofit/>
          </a:bodyPr>
          <a:lstStyle/>
          <a:p>
            <a:pPr marL="457200" indent="-457200"/>
            <a:r>
              <a:rPr lang="ru-RU" u="sng" dirty="0" err="1" smtClean="0">
                <a:cs typeface="Times New Roman"/>
              </a:rPr>
              <a:t>зайнятість</a:t>
            </a:r>
            <a:r>
              <a:rPr lang="ru-RU" u="sng" dirty="0" smtClean="0">
                <a:cs typeface="Times New Roman"/>
              </a:rPr>
              <a:t> (</a:t>
            </a:r>
            <a:r>
              <a:rPr lang="ru-RU" u="sng" dirty="0" err="1" smtClean="0">
                <a:cs typeface="Times New Roman"/>
              </a:rPr>
              <a:t>ринок</a:t>
            </a:r>
            <a:r>
              <a:rPr lang="ru-RU" u="sng" dirty="0" smtClean="0">
                <a:cs typeface="Times New Roman"/>
              </a:rPr>
              <a:t> </a:t>
            </a:r>
            <a:r>
              <a:rPr lang="ru-RU" u="sng" dirty="0" err="1" smtClean="0">
                <a:cs typeface="Times New Roman"/>
              </a:rPr>
              <a:t>праці</a:t>
            </a:r>
            <a:r>
              <a:rPr lang="ru-RU" u="sng" dirty="0" smtClean="0">
                <a:cs typeface="Times New Roman"/>
              </a:rPr>
              <a:t>)</a:t>
            </a:r>
            <a:r>
              <a:rPr lang="ru-RU" dirty="0" smtClean="0">
                <a:cs typeface="Times New Roman"/>
              </a:rPr>
              <a:t>,</a:t>
            </a:r>
          </a:p>
          <a:p>
            <a:pPr marL="457200" indent="-457200"/>
            <a:r>
              <a:rPr lang="ru-RU" dirty="0" err="1" smtClean="0">
                <a:cs typeface="Times New Roman"/>
              </a:rPr>
              <a:t>позашкільний</a:t>
            </a:r>
            <a:r>
              <a:rPr lang="ru-RU" dirty="0" smtClean="0">
                <a:cs typeface="Times New Roman"/>
              </a:rPr>
              <a:t> догляд за </a:t>
            </a:r>
            <a:r>
              <a:rPr lang="ru-RU" dirty="0" err="1" smtClean="0">
                <a:cs typeface="Times New Roman"/>
              </a:rPr>
              <a:t>дітьми</a:t>
            </a:r>
            <a:r>
              <a:rPr lang="ru-RU" dirty="0" smtClean="0">
                <a:cs typeface="Times New Roman"/>
              </a:rPr>
              <a:t>,</a:t>
            </a:r>
          </a:p>
          <a:p>
            <a:pPr marL="457200" indent="-457200"/>
            <a:r>
              <a:rPr lang="ru-RU" u="sng" dirty="0" err="1" smtClean="0">
                <a:cs typeface="Times New Roman"/>
              </a:rPr>
              <a:t>будинки</a:t>
            </a:r>
            <a:r>
              <a:rPr lang="ru-RU" dirty="0" smtClean="0">
                <a:cs typeface="Times New Roman"/>
              </a:rPr>
              <a:t> для людей </a:t>
            </a:r>
            <a:r>
              <a:rPr lang="ru-RU" dirty="0" err="1" smtClean="0">
                <a:cs typeface="Times New Roman"/>
              </a:rPr>
              <a:t>похилого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віку</a:t>
            </a:r>
            <a:r>
              <a:rPr lang="ru-RU" dirty="0" smtClean="0">
                <a:cs typeface="Times New Roman"/>
              </a:rPr>
              <a:t> та </a:t>
            </a:r>
            <a:r>
              <a:rPr lang="ru-RU" dirty="0" err="1" smtClean="0">
                <a:cs typeface="Times New Roman"/>
              </a:rPr>
              <a:t>будинки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пристарілих</a:t>
            </a:r>
            <a:r>
              <a:rPr lang="ru-RU" dirty="0" smtClean="0">
                <a:cs typeface="Times New Roman"/>
              </a:rPr>
              <a:t>,</a:t>
            </a:r>
          </a:p>
          <a:p>
            <a:pPr marL="457200" indent="-457200"/>
            <a:r>
              <a:rPr lang="ru-RU" u="sng" dirty="0" err="1" smtClean="0">
                <a:cs typeface="Times New Roman"/>
              </a:rPr>
              <a:t>денні</a:t>
            </a:r>
            <a:r>
              <a:rPr lang="ru-RU" u="sng" dirty="0" smtClean="0">
                <a:cs typeface="Times New Roman"/>
              </a:rPr>
              <a:t> і </a:t>
            </a:r>
            <a:r>
              <a:rPr lang="ru-RU" u="sng" dirty="0" err="1" smtClean="0">
                <a:cs typeface="Times New Roman"/>
              </a:rPr>
              <a:t>заочні</a:t>
            </a:r>
            <a:r>
              <a:rPr lang="ru-RU" u="sng" dirty="0" smtClean="0">
                <a:cs typeface="Times New Roman"/>
              </a:rPr>
              <a:t> </a:t>
            </a:r>
            <a:r>
              <a:rPr lang="ru-RU" u="sng" dirty="0" err="1" smtClean="0">
                <a:cs typeface="Times New Roman"/>
              </a:rPr>
              <a:t>послуги</a:t>
            </a:r>
            <a:r>
              <a:rPr lang="ru-RU" dirty="0" smtClean="0">
                <a:cs typeface="Times New Roman"/>
              </a:rPr>
              <a:t>, </a:t>
            </a:r>
          </a:p>
          <a:p>
            <a:pPr marL="457200" indent="-457200"/>
            <a:r>
              <a:rPr lang="ru-RU" dirty="0" err="1" smtClean="0">
                <a:cs typeface="Times New Roman"/>
              </a:rPr>
              <a:t>житлові</a:t>
            </a:r>
            <a:r>
              <a:rPr lang="ru-RU" dirty="0" smtClean="0">
                <a:cs typeface="Times New Roman"/>
              </a:rPr>
              <a:t> і / </a:t>
            </a:r>
            <a:r>
              <a:rPr lang="ru-RU" dirty="0" err="1" smtClean="0">
                <a:cs typeface="Times New Roman"/>
              </a:rPr>
              <a:t>або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схеми</a:t>
            </a:r>
            <a:r>
              <a:rPr lang="ru-RU" dirty="0" smtClean="0">
                <a:cs typeface="Times New Roman"/>
              </a:rPr>
              <a:t> </a:t>
            </a:r>
            <a:r>
              <a:rPr lang="ru-RU" u="sng" dirty="0" err="1" smtClean="0">
                <a:cs typeface="Times New Roman"/>
              </a:rPr>
              <a:t>зайнятості</a:t>
            </a:r>
            <a:r>
              <a:rPr lang="ru-RU" u="sng" dirty="0" smtClean="0">
                <a:cs typeface="Times New Roman"/>
              </a:rPr>
              <a:t> </a:t>
            </a:r>
            <a:r>
              <a:rPr lang="ru-RU" dirty="0" smtClean="0">
                <a:cs typeface="Times New Roman"/>
              </a:rPr>
              <a:t>для людей з </a:t>
            </a:r>
            <a:r>
              <a:rPr lang="ru-RU" dirty="0" err="1" smtClean="0">
                <a:cs typeface="Times New Roman"/>
              </a:rPr>
              <a:t>особливими</a:t>
            </a:r>
            <a:r>
              <a:rPr lang="ru-RU" dirty="0" smtClean="0">
                <a:cs typeface="Times New Roman"/>
              </a:rPr>
              <a:t> потребами,</a:t>
            </a:r>
          </a:p>
          <a:p>
            <a:pPr marL="457200" indent="-457200"/>
            <a:r>
              <a:rPr lang="ru-RU" u="sng" dirty="0" err="1" smtClean="0">
                <a:cs typeface="Times New Roman"/>
              </a:rPr>
              <a:t>консультування</a:t>
            </a:r>
            <a:r>
              <a:rPr lang="ru-RU" dirty="0" smtClean="0">
                <a:cs typeface="Times New Roman"/>
              </a:rPr>
              <a:t> і </a:t>
            </a:r>
            <a:r>
              <a:rPr lang="ru-RU" u="sng" dirty="0" err="1" smtClean="0">
                <a:cs typeface="Times New Roman"/>
              </a:rPr>
              <a:t>допомогу</a:t>
            </a:r>
            <a:r>
              <a:rPr lang="ru-RU" u="sng" dirty="0" smtClean="0">
                <a:cs typeface="Times New Roman"/>
              </a:rPr>
              <a:t> особам </a:t>
            </a:r>
            <a:r>
              <a:rPr lang="ru-RU" dirty="0" smtClean="0">
                <a:cs typeface="Times New Roman"/>
              </a:rPr>
              <a:t>з </a:t>
            </a:r>
            <a:r>
              <a:rPr lang="ru-RU" dirty="0" err="1" smtClean="0">
                <a:cs typeface="Times New Roman"/>
              </a:rPr>
              <a:t>особливими</a:t>
            </a:r>
            <a:r>
              <a:rPr lang="ru-RU" dirty="0" smtClean="0">
                <a:cs typeface="Times New Roman"/>
              </a:rPr>
              <a:t> проблемами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83785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492" y="274638"/>
            <a:ext cx="7463307" cy="691138"/>
          </a:xfrm>
        </p:spPr>
        <p:txBody>
          <a:bodyPr>
            <a:normAutofit/>
          </a:bodyPr>
          <a:lstStyle/>
          <a:p>
            <a:r>
              <a:rPr lang="uk-UA" sz="3200" b="1" dirty="0">
                <a:cs typeface="Times New Roman"/>
              </a:rPr>
              <a:t>Організація надання соціальних послуг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712" y="965776"/>
            <a:ext cx="7602087" cy="5160387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cs typeface="Times New Roman"/>
              </a:rPr>
              <a:t>За </a:t>
            </a:r>
            <a:r>
              <a:rPr lang="ru-RU" sz="2400" dirty="0" err="1">
                <a:cs typeface="Times New Roman"/>
              </a:rPr>
              <a:t>винятком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заходів</a:t>
            </a:r>
            <a:r>
              <a:rPr lang="ru-RU" sz="2400" dirty="0">
                <a:cs typeface="Times New Roman"/>
              </a:rPr>
              <a:t> на ринку </a:t>
            </a:r>
            <a:r>
              <a:rPr lang="ru-RU" sz="2400" dirty="0" err="1">
                <a:cs typeface="Times New Roman"/>
              </a:rPr>
              <a:t>праці</a:t>
            </a:r>
            <a:r>
              <a:rPr lang="ru-RU" sz="2400" dirty="0">
                <a:cs typeface="Times New Roman"/>
              </a:rPr>
              <a:t>, </a:t>
            </a:r>
            <a:r>
              <a:rPr lang="ru-RU" sz="2400" b="1" dirty="0" err="1">
                <a:cs typeface="Times New Roman"/>
              </a:rPr>
              <a:t>відповідальність</a:t>
            </a:r>
            <a:r>
              <a:rPr lang="ru-RU" sz="2400" dirty="0">
                <a:cs typeface="Times New Roman"/>
              </a:rPr>
              <a:t> за </a:t>
            </a:r>
            <a:r>
              <a:rPr lang="ru-RU" sz="2400" dirty="0" err="1">
                <a:cs typeface="Times New Roman"/>
              </a:rPr>
              <a:t>більшість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соціальних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послуг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перебуває</a:t>
            </a:r>
            <a:r>
              <a:rPr lang="ru-RU" sz="2400" dirty="0" smtClean="0">
                <a:cs typeface="Times New Roman"/>
              </a:rPr>
              <a:t> у </a:t>
            </a:r>
            <a:r>
              <a:rPr lang="ru-RU" sz="2400" dirty="0" err="1" smtClean="0">
                <a:cs typeface="Times New Roman"/>
              </a:rPr>
              <a:t>повноваженні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федеральних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>
                <a:cs typeface="Times New Roman"/>
              </a:rPr>
              <a:t>земель, </a:t>
            </a:r>
            <a:r>
              <a:rPr lang="ru-RU" sz="2400" dirty="0" err="1">
                <a:cs typeface="Times New Roman"/>
              </a:rPr>
              <a:t>місцевих</a:t>
            </a:r>
            <a:r>
              <a:rPr lang="ru-RU" sz="2400" dirty="0">
                <a:cs typeface="Times New Roman"/>
              </a:rPr>
              <a:t> і </a:t>
            </a:r>
            <a:r>
              <a:rPr lang="ru-RU" sz="2400" dirty="0" err="1">
                <a:cs typeface="Times New Roman"/>
              </a:rPr>
              <a:t>муніципальних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органів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влади</a:t>
            </a:r>
            <a:r>
              <a:rPr lang="ru-RU" sz="2400" dirty="0">
                <a:cs typeface="Times New Roman"/>
              </a:rPr>
              <a:t>.</a:t>
            </a:r>
            <a:endParaRPr lang="en-US" sz="2400" dirty="0">
              <a:cs typeface="Times New Roman"/>
            </a:endParaRPr>
          </a:p>
          <a:p>
            <a:r>
              <a:rPr lang="ru-RU" sz="2400" dirty="0">
                <a:cs typeface="Times New Roman"/>
              </a:rPr>
              <a:t>Система </a:t>
            </a:r>
            <a:r>
              <a:rPr lang="ru-RU" sz="2400" dirty="0" err="1">
                <a:cs typeface="Times New Roman"/>
              </a:rPr>
              <a:t>соціальних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послуг</a:t>
            </a:r>
            <a:r>
              <a:rPr lang="ru-RU" sz="2400" dirty="0">
                <a:cs typeface="Times New Roman"/>
              </a:rPr>
              <a:t> в </a:t>
            </a:r>
            <a:r>
              <a:rPr lang="ru-RU" sz="2400" dirty="0" err="1">
                <a:cs typeface="Times New Roman"/>
              </a:rPr>
              <a:t>Австрії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організована</a:t>
            </a:r>
            <a:r>
              <a:rPr lang="ru-RU" sz="2400" dirty="0">
                <a:cs typeface="Times New Roman"/>
              </a:rPr>
              <a:t> за </a:t>
            </a:r>
            <a:r>
              <a:rPr lang="ru-RU" sz="2400" b="1" dirty="0" err="1">
                <a:cs typeface="Times New Roman"/>
              </a:rPr>
              <a:t>регіональним</a:t>
            </a:r>
            <a:r>
              <a:rPr lang="ru-RU" sz="2400" b="1" dirty="0">
                <a:cs typeface="Times New Roman"/>
              </a:rPr>
              <a:t> принципом </a:t>
            </a:r>
            <a:r>
              <a:rPr lang="ru-RU" sz="2400" dirty="0">
                <a:cs typeface="Times New Roman"/>
              </a:rPr>
              <a:t>і </a:t>
            </a:r>
            <a:r>
              <a:rPr lang="ru-RU" sz="2400" dirty="0" err="1">
                <a:cs typeface="Times New Roman"/>
              </a:rPr>
              <a:t>адмініструється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муніціпалітетами</a:t>
            </a:r>
            <a:r>
              <a:rPr lang="ru-RU" sz="2400" dirty="0">
                <a:cs typeface="Times New Roman"/>
              </a:rPr>
              <a:t> в 9 </a:t>
            </a:r>
            <a:r>
              <a:rPr lang="ru-RU" sz="2400" dirty="0" err="1">
                <a:cs typeface="Times New Roman"/>
              </a:rPr>
              <a:t>регіонах</a:t>
            </a:r>
            <a:r>
              <a:rPr lang="ru-RU" sz="2400" dirty="0">
                <a:cs typeface="Times New Roman"/>
              </a:rPr>
              <a:t>. </a:t>
            </a:r>
            <a:r>
              <a:rPr lang="ru-RU" sz="2400" dirty="0" err="1" smtClean="0">
                <a:cs typeface="Times New Roman"/>
              </a:rPr>
              <a:t>Існує</a:t>
            </a:r>
            <a:r>
              <a:rPr lang="ru-RU" sz="2400" dirty="0" smtClean="0">
                <a:cs typeface="Times New Roman"/>
              </a:rPr>
              <a:t> дев</a:t>
            </a:r>
            <a:r>
              <a:rPr lang="en-US" sz="2400" dirty="0" smtClean="0">
                <a:cs typeface="Times New Roman"/>
              </a:rPr>
              <a:t>'</a:t>
            </a:r>
            <a:r>
              <a:rPr lang="ru-RU" sz="2400" dirty="0" smtClean="0">
                <a:cs typeface="Times New Roman"/>
              </a:rPr>
              <a:t>ять </a:t>
            </a:r>
            <a:r>
              <a:rPr lang="ru-RU" sz="2400" dirty="0" err="1">
                <a:cs typeface="Times New Roman"/>
              </a:rPr>
              <a:t>різних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законів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соціального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захисту</a:t>
            </a:r>
            <a:r>
              <a:rPr lang="ru-RU" sz="2400" dirty="0">
                <a:cs typeface="Times New Roman"/>
              </a:rPr>
              <a:t>, </a:t>
            </a:r>
            <a:r>
              <a:rPr lang="ru-RU" sz="2400" dirty="0" err="1">
                <a:cs typeface="Times New Roman"/>
              </a:rPr>
              <a:t>що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відрізняються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підходами</a:t>
            </a:r>
            <a:r>
              <a:rPr lang="ru-RU" sz="2400" dirty="0">
                <a:cs typeface="Times New Roman"/>
              </a:rPr>
              <a:t> та </a:t>
            </a:r>
            <a:r>
              <a:rPr lang="ru-RU" sz="2400" dirty="0" err="1">
                <a:cs typeface="Times New Roman"/>
              </a:rPr>
              <a:t>розміром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соціальних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виплат</a:t>
            </a:r>
            <a:r>
              <a:rPr lang="ru-RU" sz="2400" dirty="0" smtClean="0">
                <a:cs typeface="Times New Roman"/>
              </a:rPr>
              <a:t>, </a:t>
            </a:r>
            <a:r>
              <a:rPr lang="ru-RU" sz="2400" dirty="0" err="1" smtClean="0">
                <a:cs typeface="Times New Roman"/>
              </a:rPr>
              <a:t>якістю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>
                <a:cs typeface="Times New Roman"/>
              </a:rPr>
              <a:t>та </a:t>
            </a:r>
            <a:r>
              <a:rPr lang="ru-RU" sz="2400" dirty="0" err="1" smtClean="0">
                <a:cs typeface="Times New Roman"/>
              </a:rPr>
              <a:t>кількістю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послуг</a:t>
            </a:r>
            <a:r>
              <a:rPr lang="ru-RU" sz="2400" dirty="0" smtClean="0">
                <a:cs typeface="Times New Roman"/>
              </a:rPr>
              <a:t>.</a:t>
            </a:r>
            <a:r>
              <a:rPr lang="en-US" sz="2400" dirty="0" smtClean="0">
                <a:cs typeface="Times New Roman"/>
              </a:rPr>
              <a:t> </a:t>
            </a:r>
            <a:endParaRPr lang="uk-UA" sz="2400" dirty="0" smtClean="0">
              <a:cs typeface="Times New Roman"/>
            </a:endParaRPr>
          </a:p>
          <a:p>
            <a:r>
              <a:rPr lang="ru-RU" sz="2400" dirty="0" err="1">
                <a:cs typeface="Times New Roman"/>
              </a:rPr>
              <a:t>Територіальні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органи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надають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b="1" dirty="0" err="1">
                <a:cs typeface="Times New Roman"/>
              </a:rPr>
              <a:t>самостійно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лише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деякі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соціальні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послуги</a:t>
            </a:r>
            <a:r>
              <a:rPr lang="ru-RU" sz="2400" dirty="0">
                <a:cs typeface="Times New Roman"/>
              </a:rPr>
              <a:t>, в той час як </a:t>
            </a:r>
            <a:r>
              <a:rPr lang="ru-RU" sz="2400" dirty="0" err="1">
                <a:cs typeface="Times New Roman"/>
              </a:rPr>
              <a:t>інші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передані</a:t>
            </a:r>
            <a:r>
              <a:rPr lang="ru-RU" sz="2400" dirty="0">
                <a:cs typeface="Times New Roman"/>
              </a:rPr>
              <a:t> на </a:t>
            </a:r>
            <a:r>
              <a:rPr lang="ru-RU" sz="2400" b="1" dirty="0">
                <a:cs typeface="Times New Roman"/>
              </a:rPr>
              <a:t>аутсорсинг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некомерційним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організаціям</a:t>
            </a:r>
            <a:r>
              <a:rPr lang="ru-RU" sz="2400" dirty="0">
                <a:cs typeface="Times New Roman"/>
              </a:rPr>
              <a:t>, </a:t>
            </a:r>
            <a:r>
              <a:rPr lang="ru-RU" sz="2400" dirty="0" err="1">
                <a:cs typeface="Times New Roman"/>
              </a:rPr>
              <a:t>асоціаціям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або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приватним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постачальникам</a:t>
            </a:r>
            <a:r>
              <a:rPr lang="ru-RU" sz="2400" dirty="0" smtClean="0">
                <a:cs typeface="Times New Roman"/>
              </a:rPr>
              <a:t>.</a:t>
            </a:r>
            <a:endParaRPr lang="en-US" sz="2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74397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6173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ХТО НАДАЄ СОЦІАЛЬНІ ПОСЛУГИ?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9" y="1339403"/>
            <a:ext cx="7498080" cy="47867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cs typeface="Times New Roman"/>
              </a:rPr>
              <a:t>Держава </a:t>
            </a:r>
            <a:r>
              <a:rPr lang="uk-UA" dirty="0" smtClean="0">
                <a:cs typeface="Times New Roman"/>
              </a:rPr>
              <a:t>відіграє домінуючу роль в наданні соціальних послуг в таких сферах, як догляд за дітьми, будинки для людей похилого віку та будинки пристарілих. </a:t>
            </a:r>
          </a:p>
          <a:p>
            <a:pPr marL="0" indent="0">
              <a:buNone/>
            </a:pPr>
            <a:endParaRPr lang="uk-UA" dirty="0" smtClean="0">
              <a:cs typeface="Times New Roman"/>
            </a:endParaRPr>
          </a:p>
          <a:p>
            <a:pPr marL="0" indent="0">
              <a:buNone/>
            </a:pPr>
            <a:r>
              <a:rPr lang="uk-UA" dirty="0" smtClean="0">
                <a:cs typeface="Times New Roman"/>
              </a:rPr>
              <a:t>Іншими постачальники є </a:t>
            </a:r>
            <a:r>
              <a:rPr lang="uk-UA" b="1" dirty="0" smtClean="0">
                <a:cs typeface="Times New Roman"/>
              </a:rPr>
              <a:t>приватні та некомерційні організації</a:t>
            </a:r>
            <a:r>
              <a:rPr lang="uk-UA" dirty="0" smtClean="0">
                <a:cs typeface="Times New Roman"/>
              </a:rPr>
              <a:t>, в тому числі великі організації з </a:t>
            </a:r>
            <a:r>
              <a:rPr lang="uk-UA" dirty="0" err="1" smtClean="0">
                <a:cs typeface="Times New Roman"/>
              </a:rPr>
              <a:t>давними</a:t>
            </a:r>
            <a:r>
              <a:rPr lang="uk-UA" dirty="0" smtClean="0">
                <a:cs typeface="Times New Roman"/>
              </a:rPr>
              <a:t> традиціями в цій сфері (церковні об'єднання; асоціації, пов'язані з політичними партіями; інші регіональні благодійні організації) і численні дрібні організації. </a:t>
            </a:r>
            <a:endParaRPr lang="uk-UA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0711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767" y="274638"/>
            <a:ext cx="7729921" cy="897339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Роль ОГС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767" y="1283292"/>
            <a:ext cx="7483033" cy="4842872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 smtClean="0">
                <a:cs typeface="Times New Roman"/>
              </a:rPr>
              <a:t>Сфери</a:t>
            </a:r>
            <a:r>
              <a:rPr lang="ru-RU" sz="2800" b="1" dirty="0" smtClean="0">
                <a:cs typeface="Times New Roman"/>
              </a:rPr>
              <a:t>: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освіта</a:t>
            </a:r>
            <a:r>
              <a:rPr lang="ru-RU" sz="2800" dirty="0" smtClean="0">
                <a:cs typeface="Times New Roman"/>
              </a:rPr>
              <a:t>, </a:t>
            </a:r>
            <a:r>
              <a:rPr lang="ru-RU" sz="2800" dirty="0" err="1" smtClean="0">
                <a:cs typeface="Times New Roman"/>
              </a:rPr>
              <a:t>охорона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здоров'я</a:t>
            </a:r>
            <a:r>
              <a:rPr lang="ru-RU" sz="2800" dirty="0">
                <a:cs typeface="Times New Roman"/>
              </a:rPr>
              <a:t>, </a:t>
            </a:r>
            <a:r>
              <a:rPr lang="ru-RU" sz="2800" dirty="0" err="1" smtClean="0">
                <a:cs typeface="Times New Roman"/>
              </a:rPr>
              <a:t>соціальні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послуги</a:t>
            </a:r>
            <a:r>
              <a:rPr lang="ru-RU" sz="2800" dirty="0" smtClean="0">
                <a:cs typeface="Times New Roman"/>
              </a:rPr>
              <a:t>, </a:t>
            </a:r>
            <a:r>
              <a:rPr lang="ru-RU" sz="2800" dirty="0" err="1" smtClean="0">
                <a:cs typeface="Times New Roman"/>
              </a:rPr>
              <a:t>мистецтво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>
                <a:cs typeface="Times New Roman"/>
              </a:rPr>
              <a:t>/ </a:t>
            </a:r>
            <a:r>
              <a:rPr lang="ru-RU" sz="2800" dirty="0" smtClean="0">
                <a:cs typeface="Times New Roman"/>
              </a:rPr>
              <a:t>культура, спорт;</a:t>
            </a:r>
          </a:p>
          <a:p>
            <a:r>
              <a:rPr lang="ru-RU" sz="2800" b="1" dirty="0" err="1" smtClean="0">
                <a:cs typeface="Times New Roman"/>
              </a:rPr>
              <a:t>Способи</a:t>
            </a:r>
            <a:r>
              <a:rPr lang="ru-RU" sz="2800" b="1" dirty="0" smtClean="0">
                <a:cs typeface="Times New Roman"/>
              </a:rPr>
              <a:t> </a:t>
            </a:r>
            <a:r>
              <a:rPr lang="ru-RU" sz="2800" b="1" dirty="0" err="1" smtClean="0">
                <a:cs typeface="Times New Roman"/>
              </a:rPr>
              <a:t>замовлення</a:t>
            </a:r>
            <a:r>
              <a:rPr lang="ru-RU" sz="2800" b="1" dirty="0" smtClean="0">
                <a:cs typeface="Times New Roman"/>
              </a:rPr>
              <a:t> </a:t>
            </a:r>
            <a:r>
              <a:rPr lang="ru-RU" sz="2800" b="1" dirty="0" err="1" smtClean="0">
                <a:cs typeface="Times New Roman"/>
              </a:rPr>
              <a:t>послуг</a:t>
            </a:r>
            <a:r>
              <a:rPr lang="ru-RU" sz="2800" dirty="0" smtClean="0">
                <a:cs typeface="Times New Roman"/>
              </a:rPr>
              <a:t>:  </a:t>
            </a:r>
            <a:r>
              <a:rPr lang="ru-RU" sz="2800" i="1" dirty="0" smtClean="0">
                <a:cs typeface="Times New Roman"/>
              </a:rPr>
              <a:t>Угода </a:t>
            </a:r>
            <a:r>
              <a:rPr lang="ru-RU" sz="2800" i="1" dirty="0">
                <a:cs typeface="Times New Roman"/>
              </a:rPr>
              <a:t>про </a:t>
            </a:r>
            <a:r>
              <a:rPr lang="ru-RU" sz="2800" i="1" dirty="0" err="1">
                <a:cs typeface="Times New Roman"/>
              </a:rPr>
              <a:t>надання</a:t>
            </a:r>
            <a:r>
              <a:rPr lang="ru-RU" sz="2800" i="1" dirty="0">
                <a:cs typeface="Times New Roman"/>
              </a:rPr>
              <a:t> </a:t>
            </a:r>
            <a:r>
              <a:rPr lang="ru-RU" sz="2800" i="1" dirty="0" err="1" smtClean="0">
                <a:cs typeface="Times New Roman"/>
              </a:rPr>
              <a:t>послуг</a:t>
            </a:r>
            <a:r>
              <a:rPr lang="ru-RU" sz="2800" i="1" dirty="0" smtClean="0">
                <a:cs typeface="Times New Roman"/>
              </a:rPr>
              <a:t> </a:t>
            </a:r>
            <a:r>
              <a:rPr lang="ru-RU" sz="2800" dirty="0" smtClean="0">
                <a:cs typeface="Times New Roman"/>
              </a:rPr>
              <a:t>та</a:t>
            </a:r>
            <a:r>
              <a:rPr lang="ru-RU" sz="2800" i="1" dirty="0" smtClean="0">
                <a:cs typeface="Times New Roman"/>
              </a:rPr>
              <a:t> </a:t>
            </a:r>
            <a:r>
              <a:rPr lang="ru-RU" sz="2800" i="1" dirty="0" err="1" smtClean="0">
                <a:cs typeface="Times New Roman"/>
              </a:rPr>
              <a:t>Фінансування</a:t>
            </a:r>
            <a:r>
              <a:rPr lang="ru-RU" sz="2800" i="1" dirty="0" smtClean="0">
                <a:cs typeface="Times New Roman"/>
              </a:rPr>
              <a:t> </a:t>
            </a:r>
            <a:r>
              <a:rPr lang="ru-RU" sz="2800" i="1" dirty="0">
                <a:cs typeface="Times New Roman"/>
              </a:rPr>
              <a:t>/ </a:t>
            </a:r>
            <a:r>
              <a:rPr lang="ru-RU" sz="2800" i="1" dirty="0" err="1" smtClean="0">
                <a:cs typeface="Times New Roman"/>
              </a:rPr>
              <a:t>субсидії</a:t>
            </a:r>
            <a:r>
              <a:rPr lang="ru-RU" sz="2800" dirty="0" smtClean="0">
                <a:cs typeface="Times New Roman"/>
              </a:rPr>
              <a:t>;</a:t>
            </a:r>
          </a:p>
          <a:p>
            <a:r>
              <a:rPr lang="ru-RU" sz="2800" b="1" dirty="0" err="1" smtClean="0">
                <a:cs typeface="Times New Roman"/>
              </a:rPr>
              <a:t>Фінансування</a:t>
            </a:r>
            <a:r>
              <a:rPr lang="ru-RU" sz="2800" b="1" dirty="0" smtClean="0">
                <a:cs typeface="Times New Roman"/>
              </a:rPr>
              <a:t> </a:t>
            </a:r>
            <a:r>
              <a:rPr lang="ru-RU" sz="2800" dirty="0">
                <a:cs typeface="Times New Roman"/>
              </a:rPr>
              <a:t>з боку </a:t>
            </a:r>
            <a:r>
              <a:rPr lang="ru-RU" sz="2800" dirty="0" err="1">
                <a:cs typeface="Times New Roman"/>
              </a:rPr>
              <a:t>держави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регулюється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індивідуально</a:t>
            </a:r>
            <a:r>
              <a:rPr lang="ru-RU" sz="2800" dirty="0">
                <a:cs typeface="Times New Roman"/>
              </a:rPr>
              <a:t>, </a:t>
            </a:r>
            <a:r>
              <a:rPr lang="ru-RU" sz="2800" dirty="0" err="1">
                <a:cs typeface="Times New Roman"/>
              </a:rPr>
              <a:t>залежно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від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сфери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діяльності</a:t>
            </a:r>
            <a:r>
              <a:rPr lang="ru-RU" sz="2800" dirty="0">
                <a:cs typeface="Times New Roman"/>
              </a:rPr>
              <a:t> і </a:t>
            </a:r>
            <a:r>
              <a:rPr lang="ru-RU" sz="2800" dirty="0" err="1">
                <a:cs typeface="Times New Roman"/>
              </a:rPr>
              <a:t>повноваження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фінансової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інституції</a:t>
            </a:r>
            <a:r>
              <a:rPr lang="ru-RU" sz="2800" dirty="0" smtClean="0">
                <a:cs typeface="Times New Roman"/>
              </a:rPr>
              <a:t> і </a:t>
            </a:r>
            <a:r>
              <a:rPr lang="ru-RU" sz="2800" dirty="0" err="1">
                <a:cs typeface="Times New Roman"/>
              </a:rPr>
              <a:t>немає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окремих</a:t>
            </a:r>
            <a:r>
              <a:rPr lang="ru-RU" sz="2800" dirty="0">
                <a:cs typeface="Times New Roman"/>
              </a:rPr>
              <a:t> правил, </a:t>
            </a:r>
            <a:r>
              <a:rPr lang="ru-RU" sz="2800" dirty="0" err="1">
                <a:cs typeface="Times New Roman"/>
              </a:rPr>
              <a:t>що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стосуються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>
                <a:cs typeface="Times New Roman"/>
              </a:rPr>
              <a:t>фінансування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smtClean="0">
                <a:cs typeface="Times New Roman"/>
              </a:rPr>
              <a:t>ОГС (</a:t>
            </a:r>
            <a:r>
              <a:rPr lang="ru-RU" sz="2800" dirty="0" err="1" smtClean="0">
                <a:cs typeface="Times New Roman"/>
              </a:rPr>
              <a:t>бо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термін</a:t>
            </a:r>
            <a:r>
              <a:rPr lang="ru-RU" sz="2800" dirty="0" smtClean="0">
                <a:cs typeface="Times New Roman"/>
              </a:rPr>
              <a:t> </a:t>
            </a:r>
            <a:r>
              <a:rPr lang="ru-RU" sz="2800" dirty="0">
                <a:cs typeface="Times New Roman"/>
              </a:rPr>
              <a:t>"ОГС" не </a:t>
            </a:r>
            <a:r>
              <a:rPr lang="ru-RU" sz="2800" dirty="0" err="1">
                <a:cs typeface="Times New Roman"/>
              </a:rPr>
              <a:t>встановлений</a:t>
            </a:r>
            <a:r>
              <a:rPr lang="ru-RU" sz="2800" dirty="0">
                <a:cs typeface="Times New Roman"/>
              </a:rPr>
              <a:t> в </a:t>
            </a:r>
            <a:r>
              <a:rPr lang="ru-RU" sz="2800" dirty="0" err="1">
                <a:cs typeface="Times New Roman"/>
              </a:rPr>
              <a:t>австрійському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err="1" smtClean="0">
                <a:cs typeface="Times New Roman"/>
              </a:rPr>
              <a:t>законодавстві</a:t>
            </a:r>
            <a:r>
              <a:rPr lang="ru-RU" sz="2800" dirty="0" smtClean="0">
                <a:cs typeface="Times New Roman"/>
              </a:rPr>
              <a:t>)</a:t>
            </a:r>
            <a:r>
              <a:rPr lang="en-US" sz="2800" dirty="0" smtClean="0">
                <a:cs typeface="Times New Roman"/>
              </a:rPr>
              <a:t> </a:t>
            </a:r>
            <a:endParaRPr lang="en-US" sz="2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8169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>
                <a:cs typeface="Times New Roman"/>
              </a:rPr>
              <a:t>Підходи до вибору надавача послуг</a:t>
            </a:r>
            <a:endParaRPr lang="en-US" sz="3600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626" y="1270061"/>
            <a:ext cx="7549174" cy="5027325"/>
          </a:xfrm>
        </p:spPr>
        <p:txBody>
          <a:bodyPr>
            <a:normAutofit fontScale="92500"/>
          </a:bodyPr>
          <a:lstStyle/>
          <a:p>
            <a:r>
              <a:rPr lang="ru-RU" u="sng" dirty="0">
                <a:cs typeface="Times New Roman"/>
              </a:rPr>
              <a:t>Закон про </a:t>
            </a:r>
            <a:r>
              <a:rPr lang="ru-RU" u="sng" dirty="0" err="1">
                <a:cs typeface="Times New Roman"/>
              </a:rPr>
              <a:t>державні</a:t>
            </a:r>
            <a:r>
              <a:rPr lang="ru-RU" u="sng" dirty="0">
                <a:cs typeface="Times New Roman"/>
              </a:rPr>
              <a:t> </a:t>
            </a:r>
            <a:r>
              <a:rPr lang="ru-RU" u="sng" dirty="0" err="1">
                <a:cs typeface="Times New Roman"/>
              </a:rPr>
              <a:t>закупівлі</a:t>
            </a:r>
            <a:r>
              <a:rPr lang="ru-RU" u="sng" dirty="0">
                <a:cs typeface="Times New Roman"/>
              </a:rPr>
              <a:t> </a:t>
            </a:r>
            <a:r>
              <a:rPr lang="ru-RU" dirty="0" smtClean="0">
                <a:cs typeface="Times New Roman"/>
              </a:rPr>
              <a:t>(</a:t>
            </a:r>
            <a:r>
              <a:rPr lang="ru-RU" dirty="0" err="1">
                <a:cs typeface="Times New Roman"/>
              </a:rPr>
              <a:t>ґрунтується</a:t>
            </a:r>
            <a:r>
              <a:rPr lang="ru-RU" dirty="0">
                <a:cs typeface="Times New Roman"/>
              </a:rPr>
              <a:t> на </a:t>
            </a:r>
            <a:r>
              <a:rPr lang="ru-RU" dirty="0" err="1">
                <a:cs typeface="Times New Roman"/>
              </a:rPr>
              <a:t>європейських</a:t>
            </a:r>
            <a:r>
              <a:rPr lang="ru-RU" dirty="0">
                <a:cs typeface="Times New Roman"/>
              </a:rPr>
              <a:t> директивах і </a:t>
            </a:r>
            <a:r>
              <a:rPr lang="ru-RU" dirty="0" err="1">
                <a:cs typeface="Times New Roman"/>
              </a:rPr>
              <a:t>гарантує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чіткі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орієнтири</a:t>
            </a:r>
            <a:r>
              <a:rPr lang="ru-RU" dirty="0">
                <a:cs typeface="Times New Roman"/>
              </a:rPr>
              <a:t> і </a:t>
            </a:r>
            <a:r>
              <a:rPr lang="ru-RU" dirty="0" err="1">
                <a:cs typeface="Times New Roman"/>
              </a:rPr>
              <a:t>прозорість</a:t>
            </a:r>
            <a:r>
              <a:rPr lang="ru-RU" dirty="0">
                <a:cs typeface="Times New Roman"/>
              </a:rPr>
              <a:t> в </a:t>
            </a:r>
            <a:r>
              <a:rPr lang="ru-RU" dirty="0" err="1">
                <a:cs typeface="Times New Roman"/>
              </a:rPr>
              <a:t>запобіганні</a:t>
            </a:r>
            <a:r>
              <a:rPr lang="ru-RU" dirty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конфліктів</a:t>
            </a:r>
            <a:r>
              <a:rPr lang="ru-RU" dirty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інтересів</a:t>
            </a:r>
            <a:r>
              <a:rPr lang="uk-UA" dirty="0" smtClean="0">
                <a:cs typeface="Times New Roman"/>
              </a:rPr>
              <a:t>)</a:t>
            </a:r>
            <a:endParaRPr lang="ru-RU" dirty="0" smtClean="0">
              <a:cs typeface="Times New Roman"/>
            </a:endParaRPr>
          </a:p>
          <a:p>
            <a:r>
              <a:rPr lang="ru-RU" u="sng" dirty="0" err="1" smtClean="0">
                <a:cs typeface="Times New Roman"/>
              </a:rPr>
              <a:t>Фактори</a:t>
            </a:r>
            <a:r>
              <a:rPr lang="ru-RU" u="sng" dirty="0" smtClean="0">
                <a:cs typeface="Times New Roman"/>
              </a:rPr>
              <a:t> </a:t>
            </a:r>
            <a:r>
              <a:rPr lang="ru-RU" u="sng" dirty="0" err="1" smtClean="0">
                <a:cs typeface="Times New Roman"/>
              </a:rPr>
              <a:t>відбору</a:t>
            </a:r>
            <a:r>
              <a:rPr lang="ru-RU" dirty="0" smtClean="0">
                <a:cs typeface="Times New Roman"/>
              </a:rPr>
              <a:t>: </a:t>
            </a:r>
            <a:r>
              <a:rPr lang="ru-RU" dirty="0" err="1">
                <a:cs typeface="Times New Roman"/>
              </a:rPr>
              <a:t>правові</a:t>
            </a:r>
            <a:r>
              <a:rPr lang="ru-RU" dirty="0">
                <a:cs typeface="Times New Roman"/>
              </a:rPr>
              <a:t> </a:t>
            </a:r>
            <a:r>
              <a:rPr lang="ru-RU" dirty="0" smtClean="0">
                <a:cs typeface="Times New Roman"/>
              </a:rPr>
              <a:t>засади, </a:t>
            </a:r>
            <a:r>
              <a:rPr lang="ru-RU" dirty="0" err="1">
                <a:cs typeface="Times New Roman"/>
              </a:rPr>
              <a:t>технічні</a:t>
            </a:r>
            <a:r>
              <a:rPr lang="ru-RU" dirty="0">
                <a:cs typeface="Times New Roman"/>
              </a:rPr>
              <a:t> (</a:t>
            </a:r>
            <a:r>
              <a:rPr lang="ru-RU" dirty="0" err="1">
                <a:cs typeface="Times New Roman"/>
              </a:rPr>
              <a:t>приміщення</a:t>
            </a:r>
            <a:r>
              <a:rPr lang="ru-RU" dirty="0">
                <a:cs typeface="Times New Roman"/>
              </a:rPr>
              <a:t>, </a:t>
            </a:r>
            <a:r>
              <a:rPr lang="ru-RU" dirty="0" smtClean="0">
                <a:cs typeface="Times New Roman"/>
              </a:rPr>
              <a:t>персонал)</a:t>
            </a:r>
            <a:r>
              <a:rPr lang="ru-RU" dirty="0">
                <a:cs typeface="Times New Roman"/>
              </a:rPr>
              <a:t>, </a:t>
            </a:r>
            <a:r>
              <a:rPr lang="ru-RU" dirty="0" err="1" smtClean="0">
                <a:cs typeface="Times New Roman"/>
              </a:rPr>
              <a:t>економічні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показники</a:t>
            </a:r>
            <a:endParaRPr lang="ru-RU" dirty="0" smtClean="0">
              <a:cs typeface="Times New Roman"/>
            </a:endParaRPr>
          </a:p>
          <a:p>
            <a:r>
              <a:rPr lang="ru-RU" u="sng" dirty="0" err="1" smtClean="0">
                <a:cs typeface="Times New Roman"/>
              </a:rPr>
              <a:t>Вимоги</a:t>
            </a:r>
            <a:r>
              <a:rPr lang="ru-RU" dirty="0" smtClean="0">
                <a:cs typeface="Times New Roman"/>
              </a:rPr>
              <a:t>: </a:t>
            </a:r>
            <a:r>
              <a:rPr lang="ru-RU" dirty="0" err="1" smtClean="0">
                <a:cs typeface="Times New Roman"/>
              </a:rPr>
              <a:t>існують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стандарти</a:t>
            </a:r>
            <a:r>
              <a:rPr lang="ru-RU" dirty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якості</a:t>
            </a:r>
            <a:r>
              <a:rPr lang="uk-UA" dirty="0" smtClean="0">
                <a:cs typeface="Times New Roman"/>
              </a:rPr>
              <a:t>, </a:t>
            </a:r>
            <a:r>
              <a:rPr lang="ru-RU" dirty="0" err="1" smtClean="0">
                <a:cs typeface="Times New Roman"/>
              </a:rPr>
              <a:t>системи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>
                <a:cs typeface="Times New Roman"/>
              </a:rPr>
              <a:t>звітності</a:t>
            </a:r>
            <a:r>
              <a:rPr lang="ru-RU" dirty="0">
                <a:cs typeface="Times New Roman"/>
              </a:rPr>
              <a:t>, </a:t>
            </a:r>
            <a:r>
              <a:rPr lang="ru-RU" dirty="0" err="1">
                <a:cs typeface="Times New Roman"/>
              </a:rPr>
              <a:t>моніторингу</a:t>
            </a:r>
            <a:r>
              <a:rPr lang="ru-RU" dirty="0">
                <a:cs typeface="Times New Roman"/>
              </a:rPr>
              <a:t> та </a:t>
            </a:r>
            <a:r>
              <a:rPr lang="ru-RU" dirty="0" err="1">
                <a:cs typeface="Times New Roman"/>
              </a:rPr>
              <a:t>оцінки</a:t>
            </a:r>
            <a:r>
              <a:rPr lang="ru-RU" dirty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надання</a:t>
            </a:r>
            <a:r>
              <a:rPr lang="ru-RU" dirty="0" smtClean="0">
                <a:cs typeface="Times New Roman"/>
              </a:rPr>
              <a:t> </a:t>
            </a:r>
            <a:r>
              <a:rPr lang="ru-RU" dirty="0" err="1" smtClean="0">
                <a:cs typeface="Times New Roman"/>
              </a:rPr>
              <a:t>послуг</a:t>
            </a:r>
            <a:endParaRPr lang="en-US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26672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734" y="274638"/>
            <a:ext cx="7489065" cy="987492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Виклики для ОГС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039" y="1416676"/>
            <a:ext cx="7508384" cy="476518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uk-UA" sz="2400" dirty="0" smtClean="0">
                <a:cs typeface="Times New Roman"/>
              </a:rPr>
              <a:t>Доведення власної </a:t>
            </a:r>
            <a:r>
              <a:rPr lang="uk-UA" sz="2400" dirty="0" err="1" smtClean="0">
                <a:cs typeface="Times New Roman"/>
              </a:rPr>
              <a:t>легитимності</a:t>
            </a:r>
            <a:r>
              <a:rPr lang="uk-UA" sz="2400" dirty="0" smtClean="0">
                <a:cs typeface="Times New Roman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cs typeface="Times New Roman"/>
              </a:rPr>
              <a:t>Конкуренція з комерційними/приватними організаціями;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cs typeface="Times New Roman"/>
              </a:rPr>
              <a:t>Конфлікт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неприбуткового</a:t>
            </a:r>
            <a:r>
              <a:rPr lang="ru-RU" sz="2400" dirty="0" smtClean="0">
                <a:cs typeface="Times New Roman"/>
              </a:rPr>
              <a:t> статусу ОГС з </a:t>
            </a:r>
            <a:r>
              <a:rPr lang="ru-RU" sz="2400" dirty="0" err="1">
                <a:cs typeface="Times New Roman"/>
              </a:rPr>
              <a:t>їх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участю</a:t>
            </a:r>
            <a:r>
              <a:rPr lang="ru-RU" sz="2400" dirty="0">
                <a:cs typeface="Times New Roman"/>
              </a:rPr>
              <a:t> в </a:t>
            </a:r>
            <a:r>
              <a:rPr lang="ru-RU" sz="2400" dirty="0" err="1">
                <a:cs typeface="Times New Roman"/>
              </a:rPr>
              <a:t>тендерних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smtClean="0">
                <a:cs typeface="Times New Roman"/>
              </a:rPr>
              <a:t>процедурах;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cs typeface="Times New Roman"/>
              </a:rPr>
              <a:t>Тенденція</a:t>
            </a:r>
            <a:r>
              <a:rPr lang="ru-RU" sz="2400" dirty="0" smtClean="0">
                <a:cs typeface="Times New Roman"/>
              </a:rPr>
              <a:t> ЄС </a:t>
            </a:r>
            <a:r>
              <a:rPr lang="ru-RU" sz="2400" dirty="0" err="1" smtClean="0">
                <a:cs typeface="Times New Roman"/>
              </a:rPr>
              <a:t>щодо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відмови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від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довгострокових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контрактів</a:t>
            </a:r>
            <a:r>
              <a:rPr lang="ru-RU" sz="2400" dirty="0">
                <a:cs typeface="Times New Roman"/>
              </a:rPr>
              <a:t> з метою </a:t>
            </a:r>
            <a:r>
              <a:rPr lang="ru-RU" sz="2400" dirty="0" err="1">
                <a:cs typeface="Times New Roman"/>
              </a:rPr>
              <a:t>підвищення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конкуренції</a:t>
            </a:r>
            <a:r>
              <a:rPr lang="ru-RU" sz="2400" dirty="0" smtClean="0">
                <a:cs typeface="Times New Roman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cs typeface="Times New Roman"/>
              </a:rPr>
              <a:t>Державна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допомога</a:t>
            </a:r>
            <a:r>
              <a:rPr lang="ru-RU" sz="2400" dirty="0">
                <a:cs typeface="Times New Roman"/>
              </a:rPr>
              <a:t> у </a:t>
            </a:r>
            <a:r>
              <a:rPr lang="ru-RU" sz="2400" dirty="0" err="1">
                <a:cs typeface="Times New Roman"/>
              </a:rPr>
              <a:t>вигляді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субсидій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підлягає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перевірці</a:t>
            </a:r>
            <a:r>
              <a:rPr lang="ru-RU" sz="2400" dirty="0">
                <a:cs typeface="Times New Roman"/>
              </a:rPr>
              <a:t> та контролю </a:t>
            </a:r>
            <a:r>
              <a:rPr lang="ru-RU" sz="2400" dirty="0" err="1">
                <a:cs typeface="Times New Roman"/>
              </a:rPr>
              <a:t>зі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сторони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smtClean="0">
                <a:cs typeface="Times New Roman"/>
              </a:rPr>
              <a:t>ЄК та є </a:t>
            </a:r>
            <a:r>
              <a:rPr lang="ru-RU" sz="2400" dirty="0" err="1" smtClean="0">
                <a:cs typeface="Times New Roman"/>
              </a:rPr>
              <a:t>недостатнє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коригування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>
                <a:cs typeface="Times New Roman"/>
              </a:rPr>
              <a:t>вартості</a:t>
            </a:r>
            <a:r>
              <a:rPr lang="ru-RU" sz="2400" dirty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послуг</a:t>
            </a:r>
            <a:r>
              <a:rPr lang="ru-RU" sz="2400" dirty="0" smtClean="0">
                <a:cs typeface="Times New Roman"/>
              </a:rPr>
              <a:t>, </a:t>
            </a:r>
            <a:r>
              <a:rPr lang="ru-RU" sz="2400" dirty="0" err="1" smtClean="0">
                <a:cs typeface="Times New Roman"/>
              </a:rPr>
              <a:t>наданих</a:t>
            </a:r>
            <a:r>
              <a:rPr lang="ru-RU" sz="2400" dirty="0" smtClean="0">
                <a:cs typeface="Times New Roman"/>
              </a:rPr>
              <a:t> у </a:t>
            </a:r>
            <a:r>
              <a:rPr lang="ru-RU" sz="2400" dirty="0" err="1" smtClean="0">
                <a:cs typeface="Times New Roman"/>
              </a:rPr>
              <a:t>вигляді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 err="1" smtClean="0">
                <a:cs typeface="Times New Roman"/>
              </a:rPr>
              <a:t>субсидій</a:t>
            </a:r>
            <a:r>
              <a:rPr lang="uk-UA" sz="2400" dirty="0" smtClean="0">
                <a:cs typeface="Times New Roman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cs typeface="Times New Roman"/>
              </a:rPr>
              <a:t>Скорочення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>
                <a:cs typeface="Times New Roman"/>
              </a:rPr>
              <a:t>державного </a:t>
            </a:r>
            <a:r>
              <a:rPr lang="ru-RU" sz="2400" dirty="0" err="1" smtClean="0">
                <a:cs typeface="Times New Roman"/>
              </a:rPr>
              <a:t>фінансування</a:t>
            </a:r>
            <a:r>
              <a:rPr lang="uk-UA" sz="2400" dirty="0" smtClean="0">
                <a:cs typeface="Times New Roman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cs typeface="Times New Roman"/>
              </a:rPr>
              <a:t>Проблеми</a:t>
            </a:r>
            <a:r>
              <a:rPr lang="ru-RU" sz="2400" dirty="0" smtClean="0">
                <a:cs typeface="Times New Roman"/>
              </a:rPr>
              <a:t> </a:t>
            </a:r>
            <a:r>
              <a:rPr lang="ru-RU" sz="2400" dirty="0">
                <a:cs typeface="Times New Roman"/>
              </a:rPr>
              <a:t>в </a:t>
            </a:r>
            <a:r>
              <a:rPr lang="ru-RU" sz="2400" dirty="0" err="1" smtClean="0">
                <a:cs typeface="Times New Roman"/>
              </a:rPr>
              <a:t>координації</a:t>
            </a:r>
            <a:r>
              <a:rPr lang="ru-RU" sz="2400" dirty="0" smtClean="0">
                <a:cs typeface="Times New Roman"/>
              </a:rPr>
              <a:t>, </a:t>
            </a:r>
            <a:r>
              <a:rPr lang="ru-RU" sz="2400" dirty="0" err="1" smtClean="0">
                <a:cs typeface="Times New Roman"/>
              </a:rPr>
              <a:t>обліку</a:t>
            </a:r>
            <a:r>
              <a:rPr lang="ru-RU" sz="2400" dirty="0" smtClean="0">
                <a:cs typeface="Times New Roman"/>
              </a:rPr>
              <a:t> та </a:t>
            </a:r>
            <a:r>
              <a:rPr lang="ru-RU" sz="2400" dirty="0" err="1" smtClean="0">
                <a:cs typeface="Times New Roman"/>
              </a:rPr>
              <a:t>звітування</a:t>
            </a:r>
            <a:r>
              <a:rPr lang="ru-RU" sz="2400" dirty="0" smtClean="0">
                <a:latin typeface="Times New Roman"/>
                <a:cs typeface="Times New Roman"/>
              </a:rPr>
              <a:t>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473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003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ЄС: </a:t>
            </a:r>
            <a:r>
              <a:rPr lang="ru-RU" sz="3600" b="1" dirty="0" err="1"/>
              <a:t>п</a:t>
            </a:r>
            <a:r>
              <a:rPr lang="ru-RU" sz="3600" b="1" dirty="0" err="1" smtClean="0"/>
              <a:t>ослуги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загального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інтересу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2" y="1275008"/>
            <a:ext cx="7503438" cy="5089272"/>
          </a:xfrm>
        </p:spPr>
        <p:txBody>
          <a:bodyPr>
            <a:normAutofit lnSpcReduction="10000"/>
          </a:bodyPr>
          <a:lstStyle/>
          <a:p>
            <a:pPr marL="342900" indent="-342900" algn="just"/>
            <a:r>
              <a:rPr lang="uk-UA" sz="2400" i="1" dirty="0" smtClean="0">
                <a:cs typeface="Times New Roman"/>
              </a:rPr>
              <a:t>є частиною цінностей, які поділяються всіма європейськими суспільствами та формують важливий елемент європейської моделі суспільства. </a:t>
            </a:r>
          </a:p>
          <a:p>
            <a:pPr marL="342900" indent="-342900" algn="just"/>
            <a:r>
              <a:rPr lang="uk-UA" sz="2400" i="1" dirty="0" smtClean="0">
                <a:cs typeface="Times New Roman"/>
              </a:rPr>
              <a:t>їх роль є важливою для підвищення якості життя всіх громадян та для уникнення соціальної ізоляції</a:t>
            </a:r>
          </a:p>
          <a:p>
            <a:pPr marL="342900" indent="-342900" algn="just"/>
            <a:r>
              <a:rPr lang="uk-UA" sz="2400" i="1" dirty="0" smtClean="0">
                <a:cs typeface="Times New Roman"/>
              </a:rPr>
              <a:t>ефективність та якість цих послуг є фактором для </a:t>
            </a:r>
            <a:r>
              <a:rPr lang="uk-UA" sz="2400" i="1" dirty="0" err="1" smtClean="0">
                <a:cs typeface="Times New Roman"/>
              </a:rPr>
              <a:t>конкурентості</a:t>
            </a:r>
            <a:r>
              <a:rPr lang="uk-UA" sz="2400" i="1" dirty="0" smtClean="0">
                <a:cs typeface="Times New Roman"/>
              </a:rPr>
              <a:t> та кращої згуртованості,</a:t>
            </a:r>
          </a:p>
          <a:p>
            <a:pPr marL="342900" indent="-342900" algn="just"/>
            <a:r>
              <a:rPr lang="uk-UA" sz="2400" i="1" dirty="0" smtClean="0">
                <a:cs typeface="Times New Roman"/>
              </a:rPr>
              <a:t>є основою європейського громадянства, що формують базові права для громадян Європи та надають можливість для діалогу з владою задля належного врядування</a:t>
            </a:r>
          </a:p>
          <a:p>
            <a:pPr marL="0" indent="0" algn="r">
              <a:buNone/>
            </a:pPr>
            <a:r>
              <a:rPr lang="ru-RU" sz="2000" i="1" dirty="0" smtClean="0">
                <a:cs typeface="Times New Roman"/>
              </a:rPr>
              <a:t>Зелена книга ЄС </a:t>
            </a:r>
            <a:r>
              <a:rPr lang="ru-RU" sz="2000" i="1" dirty="0" err="1" smtClean="0">
                <a:cs typeface="Times New Roman"/>
              </a:rPr>
              <a:t>щодо</a:t>
            </a:r>
            <a:r>
              <a:rPr lang="ru-RU" sz="2000" i="1" dirty="0" smtClean="0">
                <a:cs typeface="Times New Roman"/>
              </a:rPr>
              <a:t> </a:t>
            </a:r>
            <a:r>
              <a:rPr lang="ru-RU" sz="2000" i="1" dirty="0" err="1" smtClean="0">
                <a:cs typeface="Times New Roman"/>
              </a:rPr>
              <a:t>послуг</a:t>
            </a:r>
            <a:r>
              <a:rPr lang="ru-RU" sz="2000" i="1" dirty="0" smtClean="0">
                <a:cs typeface="Times New Roman"/>
              </a:rPr>
              <a:t> </a:t>
            </a:r>
            <a:r>
              <a:rPr lang="ru-RU" sz="2000" i="1" dirty="0" err="1" smtClean="0">
                <a:cs typeface="Times New Roman"/>
              </a:rPr>
              <a:t>загального</a:t>
            </a:r>
            <a:r>
              <a:rPr lang="ru-RU" sz="2000" i="1" dirty="0" smtClean="0">
                <a:cs typeface="Times New Roman"/>
              </a:rPr>
              <a:t> </a:t>
            </a:r>
            <a:r>
              <a:rPr lang="ru-RU" sz="2000" i="1" dirty="0" err="1" smtClean="0">
                <a:cs typeface="Times New Roman"/>
              </a:rPr>
              <a:t>інтересу</a:t>
            </a:r>
            <a:r>
              <a:rPr lang="ru-RU" sz="2000" i="1" dirty="0" smtClean="0">
                <a:cs typeface="Times New Roman"/>
              </a:rPr>
              <a:t> (2003)</a:t>
            </a:r>
          </a:p>
          <a:p>
            <a:pPr marL="0" indent="0" algn="r">
              <a:buNone/>
            </a:pPr>
            <a:r>
              <a:rPr lang="en-US" sz="2000" dirty="0" smtClean="0"/>
              <a:t>GREEN PAPER ON </a:t>
            </a:r>
            <a:r>
              <a:rPr lang="en-US" sz="2000" dirty="0"/>
              <a:t>SERVICES OF GENERAL </a:t>
            </a:r>
            <a:r>
              <a:rPr lang="en-US" sz="2000" dirty="0" smtClean="0"/>
              <a:t>INTEREST (</a:t>
            </a:r>
            <a:r>
              <a:rPr lang="pt-BR" sz="2000" dirty="0" smtClean="0"/>
              <a:t>Brussels, 21.5.2003 </a:t>
            </a:r>
            <a:r>
              <a:rPr lang="pt-BR" sz="2000" dirty="0"/>
              <a:t>COM(2003) </a:t>
            </a:r>
            <a:endParaRPr lang="en-US" sz="16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92773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Португалія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95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976" y="274638"/>
            <a:ext cx="7514823" cy="74405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cs typeface="Times New Roman"/>
              </a:rPr>
              <a:t>Трохи історії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976" y="1018695"/>
            <a:ext cx="7675810" cy="52661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uk-UA" sz="2800" b="1" dirty="0" smtClean="0">
                <a:cs typeface="Times New Roman"/>
              </a:rPr>
              <a:t>До приєднання до ЄС у 1986 році</a:t>
            </a:r>
            <a:r>
              <a:rPr lang="uk-UA" sz="2800" dirty="0" smtClean="0">
                <a:cs typeface="Times New Roman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cs typeface="Times New Roman"/>
              </a:rPr>
              <a:t>патронат </a:t>
            </a:r>
            <a:r>
              <a:rPr lang="uk-UA" sz="2800" dirty="0">
                <a:cs typeface="Times New Roman"/>
              </a:rPr>
              <a:t>монархії та </a:t>
            </a:r>
            <a:r>
              <a:rPr lang="uk-UA" sz="2800" dirty="0" smtClean="0">
                <a:cs typeface="Times New Roman"/>
              </a:rPr>
              <a:t>соціальні установки </a:t>
            </a:r>
            <a:r>
              <a:rPr lang="uk-UA" sz="2800" dirty="0">
                <a:cs typeface="Times New Roman"/>
              </a:rPr>
              <a:t>римо-католицької </a:t>
            </a:r>
            <a:r>
              <a:rPr lang="uk-UA" sz="2800" dirty="0" smtClean="0">
                <a:cs typeface="Times New Roman"/>
              </a:rPr>
              <a:t>церкви;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cs typeface="Times New Roman"/>
              </a:rPr>
              <a:t>збереження соціальної стабільності, колоніальної імперії та захист внутрішніх ринків – аналогія з СРСР</a:t>
            </a:r>
            <a:r>
              <a:rPr lang="en-US" sz="2800" dirty="0" smtClean="0">
                <a:cs typeface="Times New Roman"/>
              </a:rPr>
              <a:t> </a:t>
            </a:r>
            <a:endParaRPr lang="uk-UA" sz="2800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uk-UA" sz="2800" b="1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uk-UA" sz="2800" b="1" dirty="0" smtClean="0">
                <a:cs typeface="Times New Roman"/>
              </a:rPr>
              <a:t>Після приєднання до ЄС у 1986 р.:</a:t>
            </a:r>
            <a:r>
              <a:rPr lang="uk-UA" sz="2800" dirty="0" smtClean="0">
                <a:cs typeface="Times New Roman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cs typeface="Times New Roman"/>
              </a:rPr>
              <a:t>є децентралізованою унітарною </a:t>
            </a:r>
            <a:r>
              <a:rPr lang="uk-UA" sz="2800" dirty="0" smtClean="0">
                <a:cs typeface="Times New Roman"/>
              </a:rPr>
              <a:t>державою;</a:t>
            </a:r>
            <a:endParaRPr lang="uk-UA" sz="2800" dirty="0">
              <a:cs typeface="Times New Roman"/>
            </a:endParaRPr>
          </a:p>
          <a:p>
            <a:pPr>
              <a:lnSpc>
                <a:spcPct val="80000"/>
              </a:lnSpc>
            </a:pPr>
            <a:r>
              <a:rPr lang="uk-UA" sz="2800" dirty="0" smtClean="0">
                <a:cs typeface="Times New Roman"/>
              </a:rPr>
              <a:t>значні </a:t>
            </a:r>
            <a:r>
              <a:rPr lang="uk-UA" sz="2800" dirty="0">
                <a:cs typeface="Times New Roman"/>
              </a:rPr>
              <a:t>субсидії з бюджету ЄС</a:t>
            </a:r>
            <a:r>
              <a:rPr lang="en-US" sz="2800" dirty="0">
                <a:cs typeface="Times New Roman"/>
              </a:rPr>
              <a:t> </a:t>
            </a:r>
            <a:r>
              <a:rPr lang="uk-UA" sz="2800" dirty="0">
                <a:cs typeface="Times New Roman"/>
              </a:rPr>
              <a:t>на прийняття стандартів і законодавства ЄС в наданні соціальних </a:t>
            </a:r>
            <a:r>
              <a:rPr lang="uk-UA" sz="2800" dirty="0" smtClean="0">
                <a:cs typeface="Times New Roman"/>
              </a:rPr>
              <a:t>послуг</a:t>
            </a:r>
            <a:r>
              <a:rPr lang="uk-UA" sz="2800" dirty="0">
                <a:cs typeface="Times New Roman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uk-UA" sz="2800" dirty="0" smtClean="0">
                <a:cs typeface="Times New Roman"/>
              </a:rPr>
              <a:t>двосторонні </a:t>
            </a:r>
            <a:r>
              <a:rPr lang="uk-UA" sz="2800" dirty="0">
                <a:cs typeface="Times New Roman"/>
              </a:rPr>
              <a:t>договори з рядом держав щодо доступ їх громадян </a:t>
            </a:r>
            <a:r>
              <a:rPr lang="uk-UA" sz="2800" dirty="0" smtClean="0">
                <a:cs typeface="Times New Roman"/>
              </a:rPr>
              <a:t>до </a:t>
            </a:r>
            <a:r>
              <a:rPr lang="uk-UA" sz="2800" dirty="0">
                <a:cs typeface="Times New Roman"/>
              </a:rPr>
              <a:t>соціальних </a:t>
            </a:r>
            <a:r>
              <a:rPr lang="uk-UA" sz="2800" dirty="0" smtClean="0">
                <a:cs typeface="Times New Roman"/>
              </a:rPr>
              <a:t>послуг в Португалії як і громадян цієї країни.</a:t>
            </a:r>
            <a:endParaRPr lang="en-US" sz="2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25041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4" y="274638"/>
            <a:ext cx="7604975" cy="71759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cs typeface="Times New Roman"/>
              </a:rPr>
              <a:t>Соціальне забезпечення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310" y="1084844"/>
            <a:ext cx="7509489" cy="5305152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uk-UA" sz="2800" b="1" dirty="0" smtClean="0">
                <a:cs typeface="Times New Roman"/>
              </a:rPr>
              <a:t>Система </a:t>
            </a:r>
            <a:r>
              <a:rPr lang="uk-UA" sz="2800" b="1" dirty="0">
                <a:cs typeface="Times New Roman"/>
              </a:rPr>
              <a:t>державної допомоги </a:t>
            </a:r>
            <a:r>
              <a:rPr lang="uk-UA" sz="2800" dirty="0" smtClean="0">
                <a:cs typeface="Times New Roman"/>
              </a:rPr>
              <a:t>включає:</a:t>
            </a: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виплати </a:t>
            </a:r>
            <a:r>
              <a:rPr lang="uk-UA" sz="2800" dirty="0">
                <a:cs typeface="Times New Roman"/>
              </a:rPr>
              <a:t>за період хвороби;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виплати </a:t>
            </a:r>
            <a:r>
              <a:rPr lang="uk-UA" sz="2800" dirty="0">
                <a:cs typeface="Times New Roman"/>
              </a:rPr>
              <a:t>на дітей (з внесками і без внесків);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пенсія </a:t>
            </a:r>
            <a:r>
              <a:rPr lang="uk-UA" sz="2800" dirty="0">
                <a:cs typeface="Times New Roman"/>
              </a:rPr>
              <a:t>з інвалідності;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пенсія </a:t>
            </a:r>
            <a:r>
              <a:rPr lang="uk-UA" sz="2800" dirty="0">
                <a:cs typeface="Times New Roman"/>
              </a:rPr>
              <a:t>за віком;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пенсія </a:t>
            </a:r>
            <a:r>
              <a:rPr lang="uk-UA" sz="2800" dirty="0">
                <a:cs typeface="Times New Roman"/>
              </a:rPr>
              <a:t>за втрату годувальника;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соціальна </a:t>
            </a:r>
            <a:r>
              <a:rPr lang="uk-UA" sz="2800" dirty="0">
                <a:cs typeface="Times New Roman"/>
              </a:rPr>
              <a:t>допомога з безробіття;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70000"/>
              </a:lnSpc>
            </a:pPr>
            <a:r>
              <a:rPr lang="uk-UA" sz="2800" dirty="0" smtClean="0">
                <a:cs typeface="Times New Roman"/>
              </a:rPr>
              <a:t>компенсації </a:t>
            </a:r>
            <a:r>
              <a:rPr lang="uk-UA" sz="2800" dirty="0">
                <a:cs typeface="Times New Roman"/>
              </a:rPr>
              <a:t>за тимчасову або постійну непрацездатність внаслідок професійних захворювань. </a:t>
            </a:r>
            <a:endParaRPr lang="uk-UA" sz="2800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uk-UA" sz="2800" b="1" dirty="0" smtClean="0"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uk-UA" sz="2800" b="1" dirty="0" smtClean="0">
                <a:cs typeface="Times New Roman"/>
              </a:rPr>
              <a:t>Мінімальний </a:t>
            </a:r>
            <a:r>
              <a:rPr lang="uk-UA" sz="2800" b="1" dirty="0">
                <a:cs typeface="Times New Roman"/>
              </a:rPr>
              <a:t>кваліфікаційний період </a:t>
            </a:r>
            <a:r>
              <a:rPr lang="uk-UA" sz="2800" dirty="0">
                <a:cs typeface="Times New Roman"/>
              </a:rPr>
              <a:t>внесків та/або проживання в Португалії необхідний для одержання указаних виплат</a:t>
            </a:r>
            <a:r>
              <a:rPr lang="en-US" sz="2800" dirty="0"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796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493" y="274638"/>
            <a:ext cx="7710195" cy="929274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Особливості Португалії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25" y="1378039"/>
            <a:ext cx="7740203" cy="4748124"/>
          </a:xfrm>
        </p:spPr>
        <p:txBody>
          <a:bodyPr>
            <a:normAutofit/>
          </a:bodyPr>
          <a:lstStyle/>
          <a:p>
            <a:pPr marL="457200" indent="-457200"/>
            <a:r>
              <a:rPr lang="uk-UA" sz="2800" dirty="0" smtClean="0">
                <a:cs typeface="Times New Roman"/>
              </a:rPr>
              <a:t>Наявність </a:t>
            </a:r>
            <a:r>
              <a:rPr lang="uk-UA" sz="2800" b="1" dirty="0">
                <a:cs typeface="Times New Roman"/>
              </a:rPr>
              <a:t>державної допомоги на соціальну інтеграцію</a:t>
            </a:r>
            <a:r>
              <a:rPr lang="uk-UA" sz="2800" dirty="0">
                <a:cs typeface="Times New Roman"/>
              </a:rPr>
              <a:t> </a:t>
            </a:r>
            <a:r>
              <a:rPr lang="uk-UA" sz="2800" dirty="0" smtClean="0">
                <a:cs typeface="Times New Roman"/>
              </a:rPr>
              <a:t>громадянам </a:t>
            </a:r>
            <a:r>
              <a:rPr lang="uk-UA" sz="2800" dirty="0">
                <a:cs typeface="Times New Roman"/>
              </a:rPr>
              <a:t>та іноземцям, які легально перебувають у Португалії не менш одного року (громадяни </a:t>
            </a:r>
            <a:r>
              <a:rPr lang="uk-UA" sz="2800" dirty="0" smtClean="0">
                <a:cs typeface="Times New Roman"/>
              </a:rPr>
              <a:t>Євросоюзу </a:t>
            </a:r>
            <a:r>
              <a:rPr lang="uk-UA" sz="2800" dirty="0">
                <a:cs typeface="Times New Roman"/>
              </a:rPr>
              <a:t>або ЄЕА) або трьох років (решта держав). </a:t>
            </a:r>
            <a:endParaRPr lang="uk-UA" sz="2800" dirty="0" smtClean="0">
              <a:cs typeface="Times New Roman"/>
            </a:endParaRPr>
          </a:p>
          <a:p>
            <a:pPr marL="0" indent="0">
              <a:buNone/>
            </a:pPr>
            <a:endParaRPr lang="uk-UA" sz="2800" dirty="0" smtClean="0">
              <a:cs typeface="Times New Roman"/>
            </a:endParaRPr>
          </a:p>
          <a:p>
            <a:pPr marL="457200" indent="-457200"/>
            <a:r>
              <a:rPr lang="uk-UA" sz="2800" b="1" dirty="0">
                <a:cs typeface="Times New Roman"/>
              </a:rPr>
              <a:t>С</a:t>
            </a:r>
            <a:r>
              <a:rPr lang="uk-UA" sz="2800" b="1" dirty="0" smtClean="0">
                <a:cs typeface="Times New Roman"/>
              </a:rPr>
              <a:t>півіснування</a:t>
            </a:r>
            <a:r>
              <a:rPr lang="uk-UA" sz="2800" dirty="0" smtClean="0">
                <a:cs typeface="Times New Roman"/>
              </a:rPr>
              <a:t> </a:t>
            </a:r>
            <a:r>
              <a:rPr lang="uk-UA" sz="2800" dirty="0">
                <a:cs typeface="Times New Roman"/>
              </a:rPr>
              <a:t>системи медичного страхування і фіксованих платежів, які відшкодовуються медичним закладам державою або одержувачами </a:t>
            </a:r>
            <a:r>
              <a:rPr lang="uk-UA" sz="2800" dirty="0" smtClean="0">
                <a:cs typeface="Times New Roman"/>
              </a:rPr>
              <a:t>послуг.</a:t>
            </a:r>
            <a:r>
              <a:rPr lang="en-US" sz="2800" dirty="0" smtClean="0">
                <a:cs typeface="Times New Roman"/>
              </a:rPr>
              <a:t> </a:t>
            </a:r>
            <a:endParaRPr lang="en-US" sz="2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44713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734" y="274638"/>
            <a:ext cx="7489065" cy="66467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cs typeface="Times New Roman"/>
              </a:rPr>
              <a:t>Досвід </a:t>
            </a:r>
            <a:r>
              <a:rPr lang="uk-UA" b="1" dirty="0" smtClean="0">
                <a:cs typeface="Times New Roman"/>
              </a:rPr>
              <a:t>Португалії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257" y="1120462"/>
            <a:ext cx="7844327" cy="51386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uk-UA" sz="2400" dirty="0">
                <a:cs typeface="Times New Roman"/>
              </a:rPr>
              <a:t>В</a:t>
            </a:r>
            <a:r>
              <a:rPr lang="uk-UA" sz="2400" dirty="0" smtClean="0">
                <a:cs typeface="Times New Roman"/>
              </a:rPr>
              <a:t>становлення </a:t>
            </a:r>
            <a:r>
              <a:rPr lang="uk-UA" sz="2400" dirty="0">
                <a:cs typeface="Times New Roman"/>
              </a:rPr>
              <a:t>чітких критеріїв щодо державного фінансування соціальних послуг на </a:t>
            </a:r>
            <a:r>
              <a:rPr lang="uk-UA" sz="2400" dirty="0" smtClean="0">
                <a:cs typeface="Times New Roman"/>
              </a:rPr>
              <a:t>підставі «</a:t>
            </a:r>
            <a:r>
              <a:rPr lang="uk-UA" sz="2400" dirty="0">
                <a:cs typeface="Times New Roman"/>
              </a:rPr>
              <a:t>кошику доходів» </a:t>
            </a:r>
            <a:r>
              <a:rPr lang="uk-UA" sz="2400" dirty="0" smtClean="0">
                <a:cs typeface="Times New Roman"/>
              </a:rPr>
              <a:t>одержувача та його імовірної зміни;</a:t>
            </a:r>
          </a:p>
          <a:p>
            <a:pPr>
              <a:lnSpc>
                <a:spcPct val="80000"/>
              </a:lnSpc>
            </a:pPr>
            <a:endParaRPr lang="uk-UA" sz="2400" dirty="0" smtClean="0">
              <a:cs typeface="Times New Roman"/>
            </a:endParaRPr>
          </a:p>
          <a:p>
            <a:pPr>
              <a:lnSpc>
                <a:spcPct val="80000"/>
              </a:lnSpc>
            </a:pPr>
            <a:r>
              <a:rPr lang="uk-UA" sz="2400" dirty="0">
                <a:cs typeface="Times New Roman"/>
              </a:rPr>
              <a:t>Використання «кошику доходів» </a:t>
            </a:r>
            <a:r>
              <a:rPr lang="uk-UA" sz="2400" dirty="0" smtClean="0">
                <a:cs typeface="Times New Roman"/>
              </a:rPr>
              <a:t>сприяє прозорості надання послуг найбільш потребуючим, зниження витрат на послуги, забезпеченню якості </a:t>
            </a:r>
            <a:r>
              <a:rPr lang="uk-UA" sz="2400" dirty="0">
                <a:cs typeface="Times New Roman"/>
              </a:rPr>
              <a:t>послуг за значно </a:t>
            </a:r>
            <a:r>
              <a:rPr lang="uk-UA" sz="2400" dirty="0" smtClean="0">
                <a:cs typeface="Times New Roman"/>
              </a:rPr>
              <a:t>менше їх фінансування;</a:t>
            </a:r>
            <a:r>
              <a:rPr lang="en-US" sz="2400" dirty="0" smtClean="0">
                <a:cs typeface="Times New Roman"/>
              </a:rPr>
              <a:t> </a:t>
            </a:r>
            <a:endParaRPr lang="uk-UA" sz="2400" dirty="0" smtClean="0">
              <a:cs typeface="Times New Roman"/>
            </a:endParaRPr>
          </a:p>
          <a:p>
            <a:pPr>
              <a:lnSpc>
                <a:spcPct val="80000"/>
              </a:lnSpc>
            </a:pPr>
            <a:endParaRPr lang="uk-UA" sz="2400" dirty="0" smtClean="0">
              <a:cs typeface="Times New Roman"/>
            </a:endParaRPr>
          </a:p>
          <a:p>
            <a:pPr>
              <a:lnSpc>
                <a:spcPct val="80000"/>
              </a:lnSpc>
            </a:pPr>
            <a:r>
              <a:rPr lang="uk-UA" sz="2400" dirty="0" smtClean="0">
                <a:cs typeface="Times New Roman"/>
              </a:rPr>
              <a:t>Обов’язкова наявність спеціального </a:t>
            </a:r>
            <a:r>
              <a:rPr lang="uk-UA" sz="2400" dirty="0">
                <a:cs typeface="Times New Roman"/>
              </a:rPr>
              <a:t>ідентифікаційного номеру для одержання соціальних послуг та доступ регуляторних органів до </a:t>
            </a:r>
            <a:r>
              <a:rPr lang="uk-UA" sz="2400" dirty="0" smtClean="0">
                <a:cs typeface="Times New Roman"/>
              </a:rPr>
              <a:t>баз </a:t>
            </a:r>
            <a:r>
              <a:rPr lang="uk-UA" sz="2400" dirty="0">
                <a:cs typeface="Times New Roman"/>
              </a:rPr>
              <a:t>даних дозволяє моніторинг та оцінку результатів соціальних послуг та їх сукупного державного фінансування для будь-яких окремих одержувачів.</a:t>
            </a:r>
            <a:r>
              <a:rPr lang="en-US" sz="2400" dirty="0">
                <a:cs typeface="Times New Roman"/>
              </a:rPr>
              <a:t> </a:t>
            </a:r>
            <a:endParaRPr lang="uk-UA" sz="2400" dirty="0" smtClean="0"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0949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940" y="274638"/>
            <a:ext cx="7588860" cy="916044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uk-UA" sz="3200" b="1" dirty="0">
                <a:cs typeface="Times New Roman"/>
              </a:rPr>
              <a:t>П</a:t>
            </a:r>
            <a:r>
              <a:rPr lang="uk-UA" sz="3200" b="1" dirty="0" smtClean="0">
                <a:cs typeface="Times New Roman"/>
              </a:rPr>
              <a:t>орядок </a:t>
            </a:r>
            <a:r>
              <a:rPr lang="uk-UA" sz="3200" b="1" dirty="0">
                <a:cs typeface="Times New Roman"/>
              </a:rPr>
              <a:t>залучення ОГС до надання соціальних послуг</a:t>
            </a:r>
            <a:r>
              <a:rPr lang="en-US" sz="3200" b="1" dirty="0">
                <a:cs typeface="Times New Roman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940" y="1190682"/>
            <a:ext cx="7736967" cy="5094208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uk-UA" sz="2400" b="1" dirty="0" smtClean="0">
                <a:cs typeface="Times New Roman"/>
              </a:rPr>
              <a:t>Уніфікований </a:t>
            </a:r>
            <a:r>
              <a:rPr lang="uk-UA" sz="2400" b="1" dirty="0">
                <a:cs typeface="Times New Roman"/>
              </a:rPr>
              <a:t>підхід до фінансування </a:t>
            </a:r>
            <a:r>
              <a:rPr lang="uk-UA" sz="2400" dirty="0">
                <a:cs typeface="Times New Roman"/>
              </a:rPr>
              <a:t>державної допомоги у рамках і соціального забезпечення, і соціальних послуг пропорційно до певного «кошику доходів», до якого належить одержувач соціальних послуг</a:t>
            </a:r>
            <a:endParaRPr lang="en-US" sz="2400" dirty="0">
              <a:cs typeface="Times New Roman"/>
            </a:endParaRPr>
          </a:p>
          <a:p>
            <a:pPr lvl="0">
              <a:lnSpc>
                <a:spcPct val="90000"/>
              </a:lnSpc>
            </a:pPr>
            <a:r>
              <a:rPr lang="uk-UA" sz="2400" b="1" dirty="0">
                <a:cs typeface="Times New Roman"/>
              </a:rPr>
              <a:t>Уніфікований підхід до критеріїв залучення ОГС </a:t>
            </a:r>
            <a:r>
              <a:rPr lang="uk-UA" sz="2400" dirty="0">
                <a:cs typeface="Times New Roman"/>
              </a:rPr>
              <a:t>до надання соціальних послуг, що потребує визнання їх суспільно-корисного статусу, і відсутність дискримінації ОГС на користь державних установ або приватного бізнесу</a:t>
            </a:r>
            <a:endParaRPr lang="en-US" sz="2400" dirty="0">
              <a:cs typeface="Times New Roman"/>
            </a:endParaRPr>
          </a:p>
          <a:p>
            <a:pPr lvl="0">
              <a:lnSpc>
                <a:spcPct val="90000"/>
              </a:lnSpc>
            </a:pPr>
            <a:r>
              <a:rPr lang="uk-UA" sz="2400" b="1" dirty="0">
                <a:cs typeface="Times New Roman"/>
              </a:rPr>
              <a:t>Пріоритет особливих потреб і захисту прав </a:t>
            </a:r>
            <a:r>
              <a:rPr lang="uk-UA" sz="2400" dirty="0">
                <a:cs typeface="Times New Roman"/>
              </a:rPr>
              <a:t>одержувачів державної допомоги і соціальних послуг, </a:t>
            </a:r>
            <a:endParaRPr lang="en-US" sz="2400" dirty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uk-UA" sz="2400" b="1" dirty="0">
                <a:cs typeface="Times New Roman"/>
              </a:rPr>
              <a:t>Уніфіковані вимоги </a:t>
            </a:r>
            <a:r>
              <a:rPr lang="uk-UA" sz="2400" dirty="0">
                <a:cs typeface="Times New Roman"/>
              </a:rPr>
              <a:t>до стандартів соціальних послуг і контролю якості, вибірковий </a:t>
            </a:r>
            <a:r>
              <a:rPr lang="uk-UA" sz="2400" dirty="0" smtClean="0">
                <a:cs typeface="Times New Roman"/>
              </a:rPr>
              <a:t>державний </a:t>
            </a:r>
            <a:r>
              <a:rPr lang="uk-UA" sz="2400" dirty="0">
                <a:cs typeface="Times New Roman"/>
              </a:rPr>
              <a:t>аудит </a:t>
            </a:r>
            <a:endParaRPr lang="en-US" sz="2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91514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cs typeface="Times New Roman"/>
              </a:rPr>
              <a:t>Досвід залучення ОГС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626" y="1545465"/>
            <a:ext cx="7796062" cy="4675030"/>
          </a:xfrm>
        </p:spPr>
        <p:txBody>
          <a:bodyPr>
            <a:normAutofit lnSpcReduction="10000"/>
          </a:bodyPr>
          <a:lstStyle/>
          <a:p>
            <a:r>
              <a:rPr lang="uk-UA" sz="2800" dirty="0">
                <a:cs typeface="Times New Roman"/>
              </a:rPr>
              <a:t>В</a:t>
            </a:r>
            <a:r>
              <a:rPr lang="uk-UA" sz="2800" dirty="0" smtClean="0">
                <a:cs typeface="Times New Roman"/>
              </a:rPr>
              <a:t>ідсутність </a:t>
            </a:r>
            <a:r>
              <a:rPr lang="uk-UA" sz="2800" dirty="0">
                <a:cs typeface="Times New Roman"/>
              </a:rPr>
              <a:t>вимог </a:t>
            </a:r>
            <a:r>
              <a:rPr lang="uk-UA" sz="2800" dirty="0" smtClean="0">
                <a:cs typeface="Times New Roman"/>
              </a:rPr>
              <a:t>до ОГС щодо </a:t>
            </a:r>
            <a:r>
              <a:rPr lang="uk-UA" sz="2800" dirty="0">
                <a:cs typeface="Times New Roman"/>
              </a:rPr>
              <a:t>ліцензування, сертифікації або інших спеціальних державних дозволів на кожну послугу. </a:t>
            </a:r>
            <a:endParaRPr lang="uk-UA" sz="2800" dirty="0" smtClean="0">
              <a:cs typeface="Times New Roman"/>
            </a:endParaRPr>
          </a:p>
          <a:p>
            <a:r>
              <a:rPr lang="uk-UA" sz="2800" dirty="0" smtClean="0">
                <a:cs typeface="Times New Roman"/>
              </a:rPr>
              <a:t>Критерій </a:t>
            </a:r>
            <a:r>
              <a:rPr lang="uk-UA" sz="2800" dirty="0">
                <a:cs typeface="Times New Roman"/>
              </a:rPr>
              <a:t>суспільно-корисної діяльності ОГС </a:t>
            </a:r>
            <a:r>
              <a:rPr lang="uk-UA" sz="2800" dirty="0" smtClean="0">
                <a:cs typeface="Times New Roman"/>
              </a:rPr>
              <a:t>(</a:t>
            </a:r>
            <a:r>
              <a:rPr lang="uk-UA" sz="2800" dirty="0">
                <a:cs typeface="Times New Roman"/>
              </a:rPr>
              <a:t>заборона розподілу прибутку, обов’язкова періодична публічна звітність, самоврядність і відсутність прямого зв’язку з політичною діяльністю). </a:t>
            </a:r>
            <a:endParaRPr lang="uk-UA" sz="2800" dirty="0" smtClean="0">
              <a:cs typeface="Times New Roman"/>
            </a:endParaRPr>
          </a:p>
          <a:p>
            <a:r>
              <a:rPr lang="uk-UA" sz="2800" dirty="0">
                <a:cs typeface="Times New Roman"/>
              </a:rPr>
              <a:t>Надання соціальних послуг фінансується як з державного бюджету, так і коштом субсидій </a:t>
            </a:r>
            <a:r>
              <a:rPr lang="uk-UA" sz="2800" dirty="0" smtClean="0">
                <a:cs typeface="Times New Roman"/>
              </a:rPr>
              <a:t>ЄС.</a:t>
            </a:r>
          </a:p>
        </p:txBody>
      </p:sp>
    </p:spTree>
    <p:extLst>
      <p:ext uri="{BB962C8B-B14F-4D97-AF65-F5344CB8AC3E}">
        <p14:creationId xmlns:p14="http://schemas.microsoft.com/office/powerpoint/2010/main" val="3844508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082" y="274638"/>
            <a:ext cx="7769606" cy="968964"/>
          </a:xfrm>
        </p:spPr>
        <p:txBody>
          <a:bodyPr/>
          <a:lstStyle/>
          <a:p>
            <a:r>
              <a:rPr lang="uk-UA" b="1" dirty="0">
                <a:cs typeface="Times New Roman"/>
              </a:rPr>
              <a:t>Досвід залучення </a:t>
            </a:r>
            <a:r>
              <a:rPr lang="uk-UA" b="1" dirty="0" smtClean="0">
                <a:cs typeface="Times New Roman"/>
              </a:rPr>
              <a:t>ОГС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4082" y="1243602"/>
            <a:ext cx="7657946" cy="488256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2800" dirty="0">
                <a:cs typeface="Times New Roman"/>
              </a:rPr>
              <a:t>Відшкодовуються лише задокументовані витрати пропорційно до фактичної кількості одержувачів та належних їм виплат згідно з «кошиком доходів» та відносно нечисленними спеціальними правилами. </a:t>
            </a:r>
            <a:endParaRPr lang="uk-UA" sz="2800" dirty="0" smtClean="0">
              <a:cs typeface="Times New Roman"/>
            </a:endParaRPr>
          </a:p>
          <a:p>
            <a:pPr>
              <a:lnSpc>
                <a:spcPct val="90000"/>
              </a:lnSpc>
            </a:pPr>
            <a:endParaRPr lang="en-US" sz="2800" dirty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uk-UA" sz="2800" dirty="0">
                <a:cs typeface="Times New Roman"/>
              </a:rPr>
              <a:t>Можливість для ОГС одержати державне фінансування на інвестиційні потреби (зокрема, будівництво і ремонт приміщень), а також профілактику, реабілітацію та інноваційні методи.</a:t>
            </a:r>
            <a:endParaRPr lang="en-US" sz="2800" dirty="0">
              <a:cs typeface="Times New Roman"/>
            </a:endParaRPr>
          </a:p>
          <a:p>
            <a:pPr>
              <a:lnSpc>
                <a:spcPct val="90000"/>
              </a:lnSpc>
            </a:pP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2728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БІЛОРУСЬ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7660403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Система соціального обслуговування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Міністерство праці та соціального захисту</a:t>
            </a:r>
          </a:p>
          <a:p>
            <a:r>
              <a:rPr lang="uk-UA" dirty="0" smtClean="0"/>
              <a:t>Комітети з питань праці, зайнятості та соціального захисту облвиконкомів</a:t>
            </a:r>
          </a:p>
          <a:p>
            <a:r>
              <a:rPr lang="uk-UA" dirty="0" smtClean="0"/>
              <a:t>Управління з питань праці, зайнятості та </a:t>
            </a:r>
            <a:r>
              <a:rPr lang="uk-UA" dirty="0" err="1" smtClean="0"/>
              <a:t>соцзахисту</a:t>
            </a:r>
            <a:r>
              <a:rPr lang="uk-UA" dirty="0" smtClean="0"/>
              <a:t> </a:t>
            </a:r>
            <a:r>
              <a:rPr lang="uk-UA" dirty="0" err="1" smtClean="0"/>
              <a:t>міськрайвиконкомів</a:t>
            </a:r>
            <a:endParaRPr lang="uk-UA" dirty="0" smtClean="0"/>
          </a:p>
          <a:p>
            <a:r>
              <a:rPr lang="uk-UA" dirty="0" smtClean="0"/>
              <a:t>Стаціонарні заклади соціального обслуговування</a:t>
            </a:r>
          </a:p>
          <a:p>
            <a:r>
              <a:rPr lang="uk-UA" dirty="0" smtClean="0"/>
              <a:t>Територіальні центри соціального обслуговування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35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003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ЄС: </a:t>
            </a:r>
            <a:r>
              <a:rPr lang="ru-RU" sz="3600" b="1" dirty="0" err="1"/>
              <a:t>п</a:t>
            </a:r>
            <a:r>
              <a:rPr lang="ru-RU" sz="3600" b="1" dirty="0" err="1" smtClean="0"/>
              <a:t>ослуги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загального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інтересу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2" y="1275008"/>
            <a:ext cx="7503438" cy="5089272"/>
          </a:xfrm>
        </p:spPr>
        <p:txBody>
          <a:bodyPr>
            <a:normAutofit fontScale="92500"/>
          </a:bodyPr>
          <a:lstStyle/>
          <a:p>
            <a:pPr marL="342900" indent="-342900" algn="just"/>
            <a:r>
              <a:rPr lang="uk-UA" sz="2400" i="1" dirty="0" smtClean="0">
                <a:cs typeface="Times New Roman"/>
              </a:rPr>
              <a:t>Три категорії: послуги загального економічного інтересу, неекономічні послуги, соціальні послуги загального інтересу</a:t>
            </a:r>
          </a:p>
          <a:p>
            <a:pPr marL="342900" indent="-342900" algn="just"/>
            <a:r>
              <a:rPr lang="ru-RU" sz="2400" i="1" dirty="0" err="1">
                <a:cs typeface="Times New Roman"/>
              </a:rPr>
              <a:t>Соціальні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послуги</a:t>
            </a:r>
            <a:r>
              <a:rPr lang="ru-RU" sz="2400" i="1" dirty="0">
                <a:cs typeface="Times New Roman"/>
              </a:rPr>
              <a:t>, </a:t>
            </a:r>
            <a:r>
              <a:rPr lang="ru-RU" sz="2400" i="1" dirty="0" err="1">
                <a:cs typeface="Times New Roman"/>
              </a:rPr>
              <a:t>що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представляють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спільний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інтерес</a:t>
            </a:r>
            <a:r>
              <a:rPr lang="ru-RU" sz="2400" i="1" dirty="0">
                <a:cs typeface="Times New Roman"/>
              </a:rPr>
              <a:t>, є </a:t>
            </a:r>
            <a:r>
              <a:rPr lang="ru-RU" sz="2400" i="1" dirty="0" err="1">
                <a:cs typeface="Times New Roman"/>
              </a:rPr>
              <a:t>ті</a:t>
            </a:r>
            <a:r>
              <a:rPr lang="ru-RU" sz="2400" i="1" dirty="0">
                <a:cs typeface="Times New Roman"/>
              </a:rPr>
              <a:t>, </a:t>
            </a:r>
            <a:r>
              <a:rPr lang="ru-RU" sz="2400" i="1" dirty="0" err="1">
                <a:cs typeface="Times New Roman"/>
              </a:rPr>
              <a:t>які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відповідають</a:t>
            </a:r>
            <a:r>
              <a:rPr lang="ru-RU" sz="2400" i="1" dirty="0">
                <a:cs typeface="Times New Roman"/>
              </a:rPr>
              <a:t> потребам </a:t>
            </a:r>
            <a:r>
              <a:rPr lang="ru-RU" sz="2400" i="1" dirty="0" err="1">
                <a:cs typeface="Times New Roman"/>
              </a:rPr>
              <a:t>вразливих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громадян</a:t>
            </a:r>
            <a:r>
              <a:rPr lang="ru-RU" sz="2400" i="1" dirty="0">
                <a:cs typeface="Times New Roman"/>
              </a:rPr>
              <a:t>, і </a:t>
            </a:r>
            <a:r>
              <a:rPr lang="ru-RU" sz="2400" i="1" dirty="0" err="1">
                <a:cs typeface="Times New Roman"/>
              </a:rPr>
              <a:t>засновані</a:t>
            </a:r>
            <a:r>
              <a:rPr lang="ru-RU" sz="2400" i="1" dirty="0">
                <a:cs typeface="Times New Roman"/>
              </a:rPr>
              <a:t> на принципах </a:t>
            </a:r>
            <a:r>
              <a:rPr lang="ru-RU" sz="2400" i="1" dirty="0" err="1">
                <a:cs typeface="Times New Roman"/>
              </a:rPr>
              <a:t>солідарності</a:t>
            </a:r>
            <a:r>
              <a:rPr lang="ru-RU" sz="2400" i="1" dirty="0">
                <a:cs typeface="Times New Roman"/>
              </a:rPr>
              <a:t> та </a:t>
            </a:r>
            <a:r>
              <a:rPr lang="ru-RU" sz="2400" i="1" dirty="0" err="1">
                <a:cs typeface="Times New Roman"/>
              </a:rPr>
              <a:t>рівного</a:t>
            </a:r>
            <a:r>
              <a:rPr lang="ru-RU" sz="2400" i="1" dirty="0">
                <a:cs typeface="Times New Roman"/>
              </a:rPr>
              <a:t> доступу. Вони </a:t>
            </a:r>
            <a:r>
              <a:rPr lang="ru-RU" sz="2400" i="1" dirty="0" err="1">
                <a:cs typeface="Times New Roman"/>
              </a:rPr>
              <a:t>можуть</a:t>
            </a:r>
            <a:r>
              <a:rPr lang="ru-RU" sz="2400" i="1" dirty="0">
                <a:cs typeface="Times New Roman"/>
              </a:rPr>
              <a:t> бути як </a:t>
            </a:r>
            <a:r>
              <a:rPr lang="ru-RU" sz="2400" i="1" dirty="0" err="1">
                <a:cs typeface="Times New Roman"/>
              </a:rPr>
              <a:t>економічного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або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неекономічного</a:t>
            </a:r>
            <a:r>
              <a:rPr lang="ru-RU" sz="2400" i="1" dirty="0">
                <a:cs typeface="Times New Roman"/>
              </a:rPr>
              <a:t> характеру. </a:t>
            </a:r>
            <a:r>
              <a:rPr lang="ru-RU" sz="2400" i="1" dirty="0" err="1">
                <a:cs typeface="Times New Roman"/>
              </a:rPr>
              <a:t>Приклади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включають</a:t>
            </a:r>
            <a:r>
              <a:rPr lang="ru-RU" sz="2400" i="1" dirty="0">
                <a:cs typeface="Times New Roman"/>
              </a:rPr>
              <a:t> в себе </a:t>
            </a:r>
            <a:r>
              <a:rPr lang="ru-RU" sz="2400" i="1" dirty="0" err="1">
                <a:cs typeface="Times New Roman"/>
              </a:rPr>
              <a:t>програми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соціального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забезпечення</a:t>
            </a:r>
            <a:r>
              <a:rPr lang="ru-RU" sz="2400" i="1" dirty="0">
                <a:cs typeface="Times New Roman"/>
              </a:rPr>
              <a:t>, служб </a:t>
            </a:r>
            <a:r>
              <a:rPr lang="ru-RU" sz="2400" i="1" dirty="0" err="1">
                <a:cs typeface="Times New Roman"/>
              </a:rPr>
              <a:t>зайнятості</a:t>
            </a:r>
            <a:r>
              <a:rPr lang="ru-RU" sz="2400" i="1" dirty="0">
                <a:cs typeface="Times New Roman"/>
              </a:rPr>
              <a:t> та </a:t>
            </a:r>
            <a:r>
              <a:rPr lang="ru-RU" sz="2400" i="1" dirty="0" err="1">
                <a:cs typeface="Times New Roman"/>
              </a:rPr>
              <a:t>соціального</a:t>
            </a:r>
            <a:r>
              <a:rPr lang="ru-RU" sz="2400" i="1" dirty="0">
                <a:cs typeface="Times New Roman"/>
              </a:rPr>
              <a:t> </a:t>
            </a:r>
            <a:r>
              <a:rPr lang="ru-RU" sz="2400" i="1" dirty="0" err="1">
                <a:cs typeface="Times New Roman"/>
              </a:rPr>
              <a:t>житла</a:t>
            </a:r>
            <a:r>
              <a:rPr lang="ru-RU" sz="2400" i="1" dirty="0" smtClean="0">
                <a:cs typeface="Times New Roman"/>
              </a:rPr>
              <a:t>.</a:t>
            </a:r>
          </a:p>
          <a:p>
            <a:pPr marL="342900" indent="-342900" algn="just"/>
            <a:r>
              <a:rPr lang="ru-RU" sz="2400" i="1" dirty="0" err="1" smtClean="0">
                <a:cs typeface="Times New Roman"/>
              </a:rPr>
              <a:t>Соціальні</a:t>
            </a:r>
            <a:r>
              <a:rPr lang="ru-RU" sz="2400" i="1" dirty="0" smtClean="0">
                <a:cs typeface="Times New Roman"/>
              </a:rPr>
              <a:t> </a:t>
            </a:r>
            <a:r>
              <a:rPr lang="ru-RU" sz="2400" i="1" dirty="0" err="1" smtClean="0">
                <a:cs typeface="Times New Roman"/>
              </a:rPr>
              <a:t>послуги</a:t>
            </a:r>
            <a:r>
              <a:rPr lang="ru-RU" sz="2400" i="1" dirty="0" smtClean="0">
                <a:cs typeface="Times New Roman"/>
              </a:rPr>
              <a:t>: </a:t>
            </a:r>
            <a:r>
              <a:rPr lang="ru-RU" sz="2400" i="1" dirty="0" err="1" smtClean="0">
                <a:cs typeface="Times New Roman"/>
              </a:rPr>
              <a:t>соціальне</a:t>
            </a:r>
            <a:r>
              <a:rPr lang="ru-RU" sz="2400" i="1" dirty="0" smtClean="0">
                <a:cs typeface="Times New Roman"/>
              </a:rPr>
              <a:t> </a:t>
            </a:r>
            <a:r>
              <a:rPr lang="ru-RU" sz="2400" i="1" dirty="0" err="1" smtClean="0">
                <a:cs typeface="Times New Roman"/>
              </a:rPr>
              <a:t>забезпечення</a:t>
            </a:r>
            <a:r>
              <a:rPr lang="ru-RU" sz="2400" i="1" dirty="0" smtClean="0">
                <a:cs typeface="Times New Roman"/>
              </a:rPr>
              <a:t>, </a:t>
            </a:r>
            <a:r>
              <a:rPr lang="ru-RU" sz="2400" i="1" dirty="0" err="1" smtClean="0">
                <a:cs typeface="Times New Roman"/>
              </a:rPr>
              <a:t>зайнятість</a:t>
            </a:r>
            <a:r>
              <a:rPr lang="ru-RU" sz="2400" i="1" dirty="0" smtClean="0">
                <a:cs typeface="Times New Roman"/>
              </a:rPr>
              <a:t> та </a:t>
            </a:r>
            <a:r>
              <a:rPr lang="ru-RU" sz="2400" i="1" dirty="0" err="1" smtClean="0">
                <a:cs typeface="Times New Roman"/>
              </a:rPr>
              <a:t>професійний</a:t>
            </a:r>
            <a:r>
              <a:rPr lang="ru-RU" sz="2400" i="1" dirty="0" smtClean="0">
                <a:cs typeface="Times New Roman"/>
              </a:rPr>
              <a:t> </a:t>
            </a:r>
            <a:r>
              <a:rPr lang="ru-RU" sz="2400" i="1" dirty="0" err="1" smtClean="0">
                <a:cs typeface="Times New Roman"/>
              </a:rPr>
              <a:t>розвиток</a:t>
            </a:r>
            <a:r>
              <a:rPr lang="ru-RU" sz="2400" i="1" dirty="0" smtClean="0">
                <a:cs typeface="Times New Roman"/>
              </a:rPr>
              <a:t>, </a:t>
            </a:r>
            <a:r>
              <a:rPr lang="ru-RU" sz="2400" i="1" dirty="0" err="1" smtClean="0">
                <a:cs typeface="Times New Roman"/>
              </a:rPr>
              <a:t>домашній</a:t>
            </a:r>
            <a:r>
              <a:rPr lang="ru-RU" sz="2400" i="1" dirty="0" smtClean="0">
                <a:cs typeface="Times New Roman"/>
              </a:rPr>
              <a:t> догляд за </a:t>
            </a:r>
            <a:r>
              <a:rPr lang="ru-RU" sz="2400" i="1" dirty="0" err="1" smtClean="0">
                <a:cs typeface="Times New Roman"/>
              </a:rPr>
              <a:t>дітьми</a:t>
            </a:r>
            <a:r>
              <a:rPr lang="ru-RU" sz="2400" i="1" dirty="0" smtClean="0">
                <a:cs typeface="Times New Roman"/>
              </a:rPr>
              <a:t>, </a:t>
            </a:r>
            <a:r>
              <a:rPr lang="ru-RU" sz="2400" i="1" dirty="0" err="1" smtClean="0">
                <a:cs typeface="Times New Roman"/>
              </a:rPr>
              <a:t>довготривалий</a:t>
            </a:r>
            <a:r>
              <a:rPr lang="ru-RU" sz="2400" i="1" dirty="0" smtClean="0">
                <a:cs typeface="Times New Roman"/>
              </a:rPr>
              <a:t> догляд, </a:t>
            </a:r>
            <a:r>
              <a:rPr lang="ru-RU" sz="2400" i="1" dirty="0" err="1" smtClean="0">
                <a:cs typeface="Times New Roman"/>
              </a:rPr>
              <a:t>соціальна</a:t>
            </a:r>
            <a:r>
              <a:rPr lang="ru-RU" sz="2400" i="1" dirty="0" smtClean="0">
                <a:cs typeface="Times New Roman"/>
              </a:rPr>
              <a:t> </a:t>
            </a:r>
            <a:r>
              <a:rPr lang="ru-RU" sz="2400" i="1" dirty="0" err="1" smtClean="0">
                <a:cs typeface="Times New Roman"/>
              </a:rPr>
              <a:t>допомога</a:t>
            </a:r>
            <a:endParaRPr lang="ru-RU" sz="2400" i="1" dirty="0" smtClean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23104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Правова рамка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Закон Республіки Білорусь "Про соціальне обслуговування"</a:t>
            </a:r>
          </a:p>
          <a:p>
            <a:r>
              <a:rPr lang="uk-UA" dirty="0" smtClean="0"/>
              <a:t>Комплексна програма розвитку соціального обслуговування</a:t>
            </a:r>
          </a:p>
          <a:p>
            <a:r>
              <a:rPr lang="uk-UA" dirty="0" smtClean="0"/>
              <a:t>Постанова Уряду про деякі питання державного соціального замовлення</a:t>
            </a:r>
          </a:p>
          <a:p>
            <a:r>
              <a:rPr lang="uk-UA" dirty="0" smtClean="0"/>
              <a:t>Постанова Уряду про затвердження норм та нормативів забезпеченості громадян послугами державних установ соціального обслуговування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76467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Хто отримує соціальні послуги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Громадяни, що перебувають у складній життєвій ситуації</a:t>
            </a:r>
          </a:p>
          <a:p>
            <a:r>
              <a:rPr lang="uk-UA" dirty="0" smtClean="0"/>
              <a:t>Сироти</a:t>
            </a:r>
          </a:p>
          <a:p>
            <a:r>
              <a:rPr lang="uk-UA" dirty="0" smtClean="0"/>
              <a:t>Малозабезпечені</a:t>
            </a:r>
          </a:p>
          <a:p>
            <a:r>
              <a:rPr lang="uk-UA" dirty="0" smtClean="0"/>
              <a:t>Безхатченки</a:t>
            </a:r>
          </a:p>
          <a:p>
            <a:r>
              <a:rPr lang="uk-UA" dirty="0" smtClean="0"/>
              <a:t>Багатодітні</a:t>
            </a:r>
          </a:p>
          <a:p>
            <a:r>
              <a:rPr lang="uk-UA" dirty="0" smtClean="0"/>
              <a:t>Особи, що постраждали в наслідок катастроф та стихійних дих</a:t>
            </a:r>
          </a:p>
          <a:p>
            <a:r>
              <a:rPr lang="uk-UA" dirty="0" smtClean="0"/>
              <a:t>Особи, що постраждали від неблагополуччя та насильства в сім'ї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99238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Державне соціальне замовлення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Передбачено законом про соціальне обслуговування</a:t>
            </a:r>
          </a:p>
          <a:p>
            <a:r>
              <a:rPr lang="uk-UA" dirty="0" smtClean="0"/>
              <a:t>Не є механізмом підтримки ОГС</a:t>
            </a:r>
          </a:p>
          <a:p>
            <a:r>
              <a:rPr lang="uk-UA" dirty="0" smtClean="0"/>
              <a:t>Наявність методики формування державного соціального замовлення, яка передбачає залучення ОГС на етапі вивчення потреб</a:t>
            </a:r>
          </a:p>
          <a:p>
            <a:r>
              <a:rPr lang="uk-UA" dirty="0" smtClean="0"/>
              <a:t>Підставою для ДСЗ є наявність державної програми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25070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Механізм ДСЗ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Застосовується два підходи: надання субсидій ОГС або здійснення державних закупівель</a:t>
            </a:r>
          </a:p>
          <a:p>
            <a:r>
              <a:rPr lang="uk-UA" dirty="0" smtClean="0"/>
              <a:t>Субсидіювання: на надання конкретної соціальної послуги або грант на реалізацію соціального проекту</a:t>
            </a:r>
          </a:p>
          <a:p>
            <a:r>
              <a:rPr lang="uk-UA" dirty="0" smtClean="0"/>
              <a:t>Соціальні послуги ОГС мають надаватися на безкоштовній основі</a:t>
            </a:r>
          </a:p>
          <a:p>
            <a:r>
              <a:rPr lang="uk-UA" dirty="0" smtClean="0"/>
              <a:t>Обов'язковість конкурсу</a:t>
            </a:r>
          </a:p>
        </p:txBody>
      </p:sp>
    </p:spTree>
    <p:extLst>
      <p:ext uri="{BB962C8B-B14F-4D97-AF65-F5344CB8AC3E}">
        <p14:creationId xmlns:p14="http://schemas.microsoft.com/office/powerpoint/2010/main" val="38789412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Виклики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Невелика кількість ОГС, що </a:t>
            </a:r>
            <a:r>
              <a:rPr lang="uk-UA" dirty="0" err="1" smtClean="0"/>
              <a:t>виявлють</a:t>
            </a:r>
            <a:r>
              <a:rPr lang="uk-UA" dirty="0" smtClean="0"/>
              <a:t> інтерес до участі у конкурсі ДСЗ</a:t>
            </a:r>
          </a:p>
          <a:p>
            <a:r>
              <a:rPr lang="uk-UA" dirty="0" smtClean="0"/>
              <a:t>Обмеженість права ОГС вести господарську діяльність</a:t>
            </a:r>
          </a:p>
          <a:p>
            <a:r>
              <a:rPr lang="uk-UA" dirty="0" smtClean="0"/>
              <a:t>Переважають соціально-медичні послуги</a:t>
            </a:r>
          </a:p>
          <a:p>
            <a:r>
              <a:rPr lang="uk-UA" dirty="0" smtClean="0"/>
              <a:t>Покривається в основному витрати на заробітну плату</a:t>
            </a:r>
          </a:p>
          <a:p>
            <a:r>
              <a:rPr lang="uk-UA" dirty="0" smtClean="0"/>
              <a:t>Недосконала методика вивчення потреб для формування ДСЗ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082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06" y="274638"/>
            <a:ext cx="7822482" cy="974613"/>
          </a:xfrm>
        </p:spPr>
        <p:txBody>
          <a:bodyPr/>
          <a:lstStyle/>
          <a:p>
            <a:r>
              <a:rPr lang="uk-UA" b="1" dirty="0" smtClean="0">
                <a:cs typeface="Times New Roman"/>
              </a:rPr>
              <a:t>ООН: </a:t>
            </a:r>
            <a:r>
              <a:rPr lang="ru-RU" b="1" dirty="0" err="1">
                <a:cs typeface="Times New Roman"/>
              </a:rPr>
              <a:t>п</a:t>
            </a:r>
            <a:r>
              <a:rPr lang="ru-RU" b="1" dirty="0" err="1" smtClean="0">
                <a:cs typeface="Times New Roman"/>
              </a:rPr>
              <a:t>ублічні</a:t>
            </a:r>
            <a:r>
              <a:rPr lang="ru-RU" b="1" dirty="0" smtClean="0">
                <a:cs typeface="Times New Roman"/>
              </a:rPr>
              <a:t> </a:t>
            </a:r>
            <a:r>
              <a:rPr lang="ru-RU" b="1" dirty="0" err="1" smtClean="0">
                <a:cs typeface="Times New Roman"/>
              </a:rPr>
              <a:t>послуги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206" y="1249251"/>
            <a:ext cx="7822482" cy="50742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000" dirty="0" err="1" smtClean="0">
                <a:cs typeface="Times New Roman"/>
              </a:rPr>
              <a:t>Це</a:t>
            </a:r>
            <a:r>
              <a:rPr lang="ru-RU" sz="2000" dirty="0" smtClean="0">
                <a:cs typeface="Times New Roman"/>
              </a:rPr>
              <a:t> </a:t>
            </a:r>
            <a:r>
              <a:rPr lang="ru-RU" sz="2000" dirty="0" err="1" smtClean="0">
                <a:cs typeface="Times New Roman"/>
              </a:rPr>
              <a:t>різноманітні</a:t>
            </a:r>
            <a:r>
              <a:rPr lang="ru-RU" sz="2000" dirty="0" smtClean="0">
                <a:cs typeface="Times New Roman"/>
              </a:rPr>
              <a:t> </a:t>
            </a:r>
            <a:r>
              <a:rPr lang="ru-RU" sz="2000" dirty="0" err="1">
                <a:cs typeface="Times New Roman"/>
              </a:rPr>
              <a:t>послуги</a:t>
            </a:r>
            <a:r>
              <a:rPr lang="ru-RU" sz="2000" dirty="0">
                <a:cs typeface="Times New Roman"/>
              </a:rPr>
              <a:t>, </a:t>
            </a:r>
            <a:r>
              <a:rPr lang="ru-RU" sz="2000" dirty="0" err="1" smtClean="0">
                <a:cs typeface="Times New Roman"/>
              </a:rPr>
              <a:t>які</a:t>
            </a:r>
            <a:r>
              <a:rPr lang="ru-RU" sz="2000" dirty="0" smtClean="0">
                <a:cs typeface="Times New Roman"/>
              </a:rPr>
              <a:t> </a:t>
            </a:r>
            <a:r>
              <a:rPr lang="ru-RU" sz="2000" dirty="0" err="1">
                <a:cs typeface="Times New Roman"/>
              </a:rPr>
              <a:t>органи</a:t>
            </a:r>
            <a:r>
              <a:rPr lang="ru-RU" sz="2000" dirty="0">
                <a:cs typeface="Times New Roman"/>
              </a:rPr>
              <a:t> </a:t>
            </a:r>
            <a:r>
              <a:rPr lang="ru-RU" sz="2000" dirty="0" err="1">
                <a:cs typeface="Times New Roman"/>
              </a:rPr>
              <a:t>влади</a:t>
            </a:r>
            <a:r>
              <a:rPr lang="ru-RU" sz="2000" dirty="0">
                <a:cs typeface="Times New Roman"/>
              </a:rPr>
              <a:t> </a:t>
            </a:r>
            <a:r>
              <a:rPr lang="ru-RU" sz="2000" dirty="0" err="1">
                <a:cs typeface="Times New Roman"/>
              </a:rPr>
              <a:t>надають</a:t>
            </a:r>
            <a:r>
              <a:rPr lang="ru-RU" sz="2000" dirty="0">
                <a:cs typeface="Times New Roman"/>
              </a:rPr>
              <a:t> </a:t>
            </a:r>
            <a:r>
              <a:rPr lang="ru-RU" sz="2000" dirty="0" err="1" smtClean="0">
                <a:cs typeface="Times New Roman"/>
              </a:rPr>
              <a:t>населенню</a:t>
            </a:r>
            <a:r>
              <a:rPr lang="ru-RU" sz="2000" dirty="0" smtClean="0">
                <a:cs typeface="Times New Roman"/>
              </a:rPr>
              <a:t>. </a:t>
            </a:r>
            <a:r>
              <a:rPr lang="ru-RU" sz="2000" dirty="0">
                <a:cs typeface="Times New Roman"/>
              </a:rPr>
              <a:t>Часто </a:t>
            </a:r>
            <a:r>
              <a:rPr lang="ru-RU" sz="2000" dirty="0" err="1">
                <a:cs typeface="Times New Roman"/>
              </a:rPr>
              <a:t>ці</a:t>
            </a:r>
            <a:r>
              <a:rPr lang="ru-RU" sz="2000" dirty="0">
                <a:cs typeface="Times New Roman"/>
              </a:rPr>
              <a:t> </a:t>
            </a:r>
            <a:r>
              <a:rPr lang="ru-RU" sz="2000" dirty="0" err="1">
                <a:cs typeface="Times New Roman"/>
              </a:rPr>
              <a:t>послуги</a:t>
            </a:r>
            <a:r>
              <a:rPr lang="ru-RU" sz="2000" dirty="0">
                <a:cs typeface="Times New Roman"/>
              </a:rPr>
              <a:t> є </a:t>
            </a:r>
            <a:r>
              <a:rPr lang="ru-RU" sz="2000" dirty="0" err="1">
                <a:cs typeface="Times New Roman"/>
              </a:rPr>
              <a:t>різними</a:t>
            </a:r>
            <a:r>
              <a:rPr lang="ru-RU" sz="2000" dirty="0">
                <a:cs typeface="Times New Roman"/>
              </a:rPr>
              <a:t> як по </a:t>
            </a:r>
            <a:r>
              <a:rPr lang="ru-RU" sz="2000" dirty="0" err="1">
                <a:cs typeface="Times New Roman"/>
              </a:rPr>
              <a:t>суті</a:t>
            </a:r>
            <a:r>
              <a:rPr lang="ru-RU" sz="2000" dirty="0">
                <a:cs typeface="Times New Roman"/>
              </a:rPr>
              <a:t>, так і по </a:t>
            </a:r>
            <a:r>
              <a:rPr lang="ru-RU" sz="2000" dirty="0" err="1" smtClean="0">
                <a:cs typeface="Times New Roman"/>
              </a:rPr>
              <a:t>обсягу</a:t>
            </a:r>
            <a:r>
              <a:rPr lang="ru-RU" sz="2000" dirty="0" smtClean="0">
                <a:cs typeface="Times New Roman"/>
              </a:rPr>
              <a:t>. </a:t>
            </a:r>
          </a:p>
          <a:p>
            <a:pPr marL="0" indent="0">
              <a:lnSpc>
                <a:spcPct val="90000"/>
              </a:lnSpc>
              <a:buNone/>
            </a:pPr>
            <a:endParaRPr lang="ru-RU" sz="2000" dirty="0" smtClean="0"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2000" dirty="0" smtClean="0">
                <a:cs typeface="Times New Roman"/>
              </a:rPr>
              <a:t>ООН </a:t>
            </a:r>
            <a:r>
              <a:rPr lang="uk-UA" sz="2000" dirty="0" smtClean="0">
                <a:cs typeface="Times New Roman"/>
              </a:rPr>
              <a:t>розрізняє: </a:t>
            </a:r>
          </a:p>
          <a:p>
            <a:pPr>
              <a:lnSpc>
                <a:spcPct val="90000"/>
              </a:lnSpc>
            </a:pPr>
            <a:r>
              <a:rPr lang="uk-UA" sz="2000" b="1" dirty="0" smtClean="0">
                <a:cs typeface="Times New Roman"/>
              </a:rPr>
              <a:t>правоохоронні </a:t>
            </a:r>
            <a:r>
              <a:rPr lang="uk-UA" sz="2000" b="1" dirty="0">
                <a:cs typeface="Times New Roman"/>
              </a:rPr>
              <a:t>та правозахистні </a:t>
            </a:r>
            <a:r>
              <a:rPr lang="uk-UA" sz="2000" dirty="0">
                <a:cs typeface="Times New Roman"/>
              </a:rPr>
              <a:t>послуги (наприклад, поліція, суд тощо); </a:t>
            </a:r>
            <a:endParaRPr lang="uk-UA" sz="2000" dirty="0" smtClean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uk-UA" sz="2000" b="1" dirty="0" smtClean="0">
                <a:cs typeface="Times New Roman"/>
              </a:rPr>
              <a:t>інфраструктурні </a:t>
            </a:r>
            <a:r>
              <a:rPr lang="uk-UA" sz="2000" b="1" dirty="0">
                <a:cs typeface="Times New Roman"/>
              </a:rPr>
              <a:t>та комунальні </a:t>
            </a:r>
            <a:r>
              <a:rPr lang="uk-UA" sz="2000" dirty="0">
                <a:cs typeface="Times New Roman"/>
              </a:rPr>
              <a:t>послуги (наприклад, дороги, марістралі, водогони, електро- та газо-проводи, житлові та публічні будинки); </a:t>
            </a:r>
            <a:endParaRPr lang="uk-UA" sz="2000" dirty="0" smtClean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uk-UA" sz="2000" dirty="0" smtClean="0">
                <a:cs typeface="Times New Roman"/>
              </a:rPr>
              <a:t>послуги </a:t>
            </a:r>
            <a:r>
              <a:rPr lang="uk-UA" sz="2000" dirty="0">
                <a:cs typeface="Times New Roman"/>
              </a:rPr>
              <a:t>з </a:t>
            </a:r>
            <a:r>
              <a:rPr lang="uk-UA" sz="2000" b="1" dirty="0">
                <a:cs typeface="Times New Roman"/>
              </a:rPr>
              <a:t>економічного розвитку</a:t>
            </a:r>
            <a:r>
              <a:rPr lang="uk-UA" sz="2000" dirty="0">
                <a:cs typeface="Times New Roman"/>
              </a:rPr>
              <a:t>, фінансові послуги та послуги регулятора (наприклад, банкові, фінансові, інвестиційні, обмін валюти, фінансовий захист для малозабезпечених); та </a:t>
            </a:r>
            <a:endParaRPr lang="uk-UA" sz="2000" dirty="0" smtClean="0"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uk-UA" sz="2000" b="1" dirty="0" smtClean="0">
                <a:cs typeface="Times New Roman"/>
              </a:rPr>
              <a:t>соціальні </a:t>
            </a:r>
            <a:r>
              <a:rPr lang="uk-UA" sz="2000" b="1" dirty="0">
                <a:cs typeface="Times New Roman"/>
              </a:rPr>
              <a:t>послуги </a:t>
            </a:r>
            <a:r>
              <a:rPr lang="uk-UA" sz="2000" dirty="0">
                <a:cs typeface="Times New Roman"/>
              </a:rPr>
              <a:t>(освіта, здоровя, соціальне страхування, захист від безробіття, захист людей похилого віку, сиріт, та інші послуги для малозабезпечених). </a:t>
            </a:r>
            <a:endParaRPr lang="uk-UA" sz="2000" dirty="0" smtClean="0"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uk-UA" sz="2000" b="1" dirty="0" smtClean="0">
                <a:cs typeface="Times New Roman"/>
              </a:rPr>
              <a:t>Процедури </a:t>
            </a:r>
            <a:r>
              <a:rPr lang="uk-UA" sz="2000" b="1" dirty="0">
                <a:cs typeface="Times New Roman"/>
              </a:rPr>
              <a:t>надання </a:t>
            </a:r>
            <a:r>
              <a:rPr lang="uk-UA" sz="2000" dirty="0">
                <a:cs typeface="Times New Roman"/>
              </a:rPr>
              <a:t>цих послуг значно </a:t>
            </a:r>
            <a:r>
              <a:rPr lang="uk-UA" sz="2000" b="1" dirty="0">
                <a:cs typeface="Times New Roman"/>
              </a:rPr>
              <a:t>залежать </a:t>
            </a:r>
            <a:r>
              <a:rPr lang="uk-UA" sz="2000" dirty="0">
                <a:cs typeface="Times New Roman"/>
              </a:rPr>
              <a:t>від їх суті та отримувачів, </a:t>
            </a:r>
            <a:r>
              <a:rPr lang="uk-UA" sz="2000" dirty="0" smtClean="0">
                <a:cs typeface="Times New Roman"/>
              </a:rPr>
              <a:t>інституцій-надавачів послуг та </a:t>
            </a:r>
            <a:r>
              <a:rPr lang="uk-UA" sz="2000" dirty="0">
                <a:cs typeface="Times New Roman"/>
              </a:rPr>
              <a:t>рівня існуючої монополії та конкурентності в різних категоріях послуг (ООН </a:t>
            </a:r>
            <a:r>
              <a:rPr lang="uk-UA" sz="2000" dirty="0" smtClean="0">
                <a:cs typeface="Times New Roman"/>
              </a:rPr>
              <a:t>1999</a:t>
            </a:r>
            <a:r>
              <a:rPr lang="uk-UA" sz="2000" dirty="0">
                <a:cs typeface="Times New Roman"/>
              </a:rPr>
              <a:t>).</a:t>
            </a:r>
            <a:r>
              <a:rPr lang="en-US" sz="2000" dirty="0"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6963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067" y="274639"/>
            <a:ext cx="7843233" cy="794308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Україна: практика 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6994" y="1262130"/>
            <a:ext cx="7469805" cy="5030463"/>
          </a:xfrm>
        </p:spPr>
        <p:txBody>
          <a:bodyPr/>
          <a:lstStyle/>
          <a:p>
            <a:r>
              <a:rPr lang="uk-UA" sz="2400" dirty="0" smtClean="0">
                <a:cs typeface="Times New Roman"/>
              </a:rPr>
              <a:t>Поняття «послуги», «державні послуги», «публічні послуги» та «соціальні послуги» часто вживаються </a:t>
            </a:r>
            <a:r>
              <a:rPr lang="uk-UA" sz="2400" b="1" dirty="0" smtClean="0">
                <a:cs typeface="Times New Roman"/>
              </a:rPr>
              <a:t>як синоніми</a:t>
            </a:r>
            <a:r>
              <a:rPr lang="uk-UA" sz="2400" dirty="0" smtClean="0">
                <a:cs typeface="Times New Roman"/>
              </a:rPr>
              <a:t>, нівелюючи наявні відмінності;</a:t>
            </a:r>
          </a:p>
          <a:p>
            <a:pPr marL="82296" indent="0">
              <a:buNone/>
            </a:pPr>
            <a:endParaRPr lang="uk-UA" sz="2400" dirty="0" smtClean="0">
              <a:cs typeface="Times New Roman"/>
            </a:endParaRPr>
          </a:p>
          <a:p>
            <a:r>
              <a:rPr lang="uk-UA" sz="2400" dirty="0" smtClean="0">
                <a:cs typeface="Times New Roman"/>
              </a:rPr>
              <a:t>При використанні поняття «послуги», як правило, </a:t>
            </a:r>
            <a:r>
              <a:rPr lang="uk-UA" sz="2400" b="1" dirty="0" smtClean="0">
                <a:cs typeface="Times New Roman"/>
              </a:rPr>
              <a:t>головний акцент </a:t>
            </a:r>
            <a:r>
              <a:rPr lang="uk-UA" sz="2400" dirty="0" smtClean="0">
                <a:cs typeface="Times New Roman"/>
              </a:rPr>
              <a:t>робиться на юридичних аспектах, зокрема на адміністративній процедурі їх надання;</a:t>
            </a:r>
          </a:p>
          <a:p>
            <a:pPr marL="82296" indent="0">
              <a:buNone/>
            </a:pPr>
            <a:endParaRPr lang="uk-UA" sz="2400" dirty="0" smtClean="0">
              <a:cs typeface="Times New Roman"/>
            </a:endParaRPr>
          </a:p>
          <a:p>
            <a:r>
              <a:rPr lang="uk-UA" sz="2400" dirty="0" smtClean="0">
                <a:cs typeface="Times New Roman"/>
              </a:rPr>
              <a:t>Поняття «послуга» </a:t>
            </a:r>
            <a:r>
              <a:rPr lang="uk-UA" sz="2400" b="1" dirty="0" smtClean="0">
                <a:cs typeface="Times New Roman"/>
              </a:rPr>
              <a:t>визначається</a:t>
            </a:r>
            <a:r>
              <a:rPr lang="uk-UA" sz="2400" dirty="0" smtClean="0">
                <a:cs typeface="Times New Roman"/>
              </a:rPr>
              <a:t> як будь-який захід або вигоду, які одна сторона може запропонувати іншій і які не є матеріальними та не призводять до заволодіння будь-чим. </a:t>
            </a:r>
          </a:p>
        </p:txBody>
      </p:sp>
    </p:spTree>
    <p:extLst>
      <p:ext uri="{BB962C8B-B14F-4D97-AF65-F5344CB8AC3E}">
        <p14:creationId xmlns:p14="http://schemas.microsoft.com/office/powerpoint/2010/main" val="161795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256" y="274638"/>
            <a:ext cx="7875432" cy="820066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Державні послуги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256" y="1275008"/>
            <a:ext cx="7875432" cy="5048519"/>
          </a:xfrm>
        </p:spPr>
        <p:txBody>
          <a:bodyPr>
            <a:noAutofit/>
          </a:bodyPr>
          <a:lstStyle/>
          <a:p>
            <a:r>
              <a:rPr lang="ru-RU" sz="2300" dirty="0" err="1" smtClean="0">
                <a:cs typeface="Times New Roman"/>
              </a:rPr>
              <a:t>Державні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 smtClean="0">
                <a:cs typeface="Times New Roman"/>
              </a:rPr>
              <a:t>органи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 smtClean="0">
                <a:cs typeface="Times New Roman"/>
              </a:rPr>
              <a:t>використовують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найчастіше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термін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smtClean="0">
                <a:cs typeface="Times New Roman"/>
              </a:rPr>
              <a:t>"</a:t>
            </a:r>
            <a:r>
              <a:rPr lang="ru-RU" sz="2300" b="1" i="1" dirty="0" err="1" smtClean="0">
                <a:cs typeface="Times New Roman"/>
              </a:rPr>
              <a:t>послуга</a:t>
            </a:r>
            <a:r>
              <a:rPr lang="ru-RU" sz="2300" dirty="0" smtClean="0">
                <a:cs typeface="Times New Roman"/>
              </a:rPr>
              <a:t>" </a:t>
            </a:r>
            <a:r>
              <a:rPr lang="ru-RU" sz="2300" dirty="0">
                <a:cs typeface="Times New Roman"/>
              </a:rPr>
              <a:t>у </a:t>
            </a:r>
            <a:r>
              <a:rPr lang="ru-RU" sz="2300" dirty="0" err="1">
                <a:cs typeface="Times New Roman"/>
              </a:rPr>
              <a:t>значенні</a:t>
            </a:r>
            <a:r>
              <a:rPr lang="ru-RU" sz="2300" dirty="0">
                <a:cs typeface="Times New Roman"/>
              </a:rPr>
              <a:t> «</a:t>
            </a:r>
            <a:r>
              <a:rPr lang="ru-RU" sz="2300" b="1" i="1" dirty="0" err="1">
                <a:cs typeface="Times New Roman"/>
              </a:rPr>
              <a:t>державна</a:t>
            </a:r>
            <a:r>
              <a:rPr lang="ru-RU" sz="2300" b="1" i="1" dirty="0">
                <a:cs typeface="Times New Roman"/>
              </a:rPr>
              <a:t> </a:t>
            </a:r>
            <a:r>
              <a:rPr lang="ru-RU" sz="2300" b="1" i="1" dirty="0" err="1">
                <a:cs typeface="Times New Roman"/>
              </a:rPr>
              <a:t>послуга</a:t>
            </a:r>
            <a:r>
              <a:rPr lang="ru-RU" sz="2300" dirty="0">
                <a:cs typeface="Times New Roman"/>
              </a:rPr>
              <a:t>» </a:t>
            </a:r>
            <a:endParaRPr lang="ru-RU" sz="2300" dirty="0" smtClean="0">
              <a:cs typeface="Times New Roman"/>
            </a:endParaRPr>
          </a:p>
          <a:p>
            <a:r>
              <a:rPr lang="ru-RU" sz="2300" dirty="0" err="1" smtClean="0">
                <a:cs typeface="Times New Roman"/>
              </a:rPr>
              <a:t>Державна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 smtClean="0">
                <a:cs typeface="Times New Roman"/>
              </a:rPr>
              <a:t>послуга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трактується</a:t>
            </a:r>
            <a:r>
              <a:rPr lang="ru-RU" sz="2300" dirty="0">
                <a:cs typeface="Times New Roman"/>
              </a:rPr>
              <a:t> як одна з </a:t>
            </a:r>
            <a:r>
              <a:rPr lang="ru-RU" sz="2300" dirty="0" err="1">
                <a:cs typeface="Times New Roman"/>
              </a:rPr>
              <a:t>основних</a:t>
            </a:r>
            <a:r>
              <a:rPr lang="ru-RU" sz="2300" dirty="0">
                <a:cs typeface="Times New Roman"/>
              </a:rPr>
              <a:t> форм </a:t>
            </a:r>
            <a:r>
              <a:rPr lang="ru-RU" sz="2300" dirty="0" err="1">
                <a:cs typeface="Times New Roman"/>
              </a:rPr>
              <a:t>відносин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між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громадянами</a:t>
            </a:r>
            <a:r>
              <a:rPr lang="ru-RU" sz="2300" dirty="0">
                <a:cs typeface="Times New Roman"/>
              </a:rPr>
              <a:t> і </a:t>
            </a:r>
            <a:r>
              <a:rPr lang="ru-RU" sz="2300" dirty="0" err="1">
                <a:cs typeface="Times New Roman"/>
              </a:rPr>
              <a:t>юридичними</a:t>
            </a:r>
            <a:r>
              <a:rPr lang="ru-RU" sz="2300" dirty="0">
                <a:cs typeface="Times New Roman"/>
              </a:rPr>
              <a:t> особами та органами </a:t>
            </a:r>
            <a:r>
              <a:rPr lang="ru-RU" sz="2300" dirty="0" err="1">
                <a:cs typeface="Times New Roman"/>
              </a:rPr>
              <a:t>державної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влади</a:t>
            </a:r>
            <a:r>
              <a:rPr lang="ru-RU" sz="2300" dirty="0">
                <a:cs typeface="Times New Roman"/>
              </a:rPr>
              <a:t>, де держава </a:t>
            </a:r>
            <a:r>
              <a:rPr lang="ru-RU" sz="2300" dirty="0" err="1">
                <a:cs typeface="Times New Roman"/>
              </a:rPr>
              <a:t>розглядається</a:t>
            </a:r>
            <a:r>
              <a:rPr lang="ru-RU" sz="2300" dirty="0">
                <a:cs typeface="Times New Roman"/>
              </a:rPr>
              <a:t> як «</a:t>
            </a:r>
            <a:r>
              <a:rPr lang="ru-RU" sz="2300" dirty="0" err="1">
                <a:cs typeface="Times New Roman"/>
              </a:rPr>
              <a:t>постачальник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послуг</a:t>
            </a:r>
            <a:r>
              <a:rPr lang="ru-RU" sz="2300" dirty="0">
                <a:cs typeface="Times New Roman"/>
              </a:rPr>
              <a:t>», </a:t>
            </a:r>
            <a:r>
              <a:rPr lang="ru-RU" sz="2300" dirty="0" err="1">
                <a:cs typeface="Times New Roman"/>
              </a:rPr>
              <a:t>який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надає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необхідні</a:t>
            </a:r>
            <a:r>
              <a:rPr lang="ru-RU" sz="2300" dirty="0">
                <a:cs typeface="Times New Roman"/>
              </a:rPr>
              <a:t> й </a:t>
            </a:r>
            <a:r>
              <a:rPr lang="ru-RU" sz="2300" dirty="0" err="1">
                <a:cs typeface="Times New Roman"/>
              </a:rPr>
              <a:t>корисні</a:t>
            </a:r>
            <a:r>
              <a:rPr lang="ru-RU" sz="2300" dirty="0">
                <a:cs typeface="Times New Roman"/>
              </a:rPr>
              <a:t> для </a:t>
            </a:r>
            <a:r>
              <a:rPr lang="ru-RU" sz="2300" dirty="0" err="1">
                <a:cs typeface="Times New Roman"/>
              </a:rPr>
              <a:t>суспільства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послуги</a:t>
            </a:r>
            <a:r>
              <a:rPr lang="ru-RU" sz="2300" dirty="0">
                <a:cs typeface="Times New Roman"/>
              </a:rPr>
              <a:t>.</a:t>
            </a:r>
            <a:r>
              <a:rPr lang="en-US" sz="2300" dirty="0">
                <a:cs typeface="Times New Roman"/>
              </a:rPr>
              <a:t> </a:t>
            </a:r>
            <a:endParaRPr lang="ru-RU" sz="2300" dirty="0" err="1">
              <a:cs typeface="Times New Roman"/>
            </a:endParaRPr>
          </a:p>
          <a:p>
            <a:r>
              <a:rPr lang="ru-RU" sz="2300" dirty="0" err="1">
                <a:cs typeface="Times New Roman"/>
              </a:rPr>
              <a:t>Т</a:t>
            </a:r>
            <a:r>
              <a:rPr lang="ru-RU" sz="2300" dirty="0" err="1" smtClean="0">
                <a:cs typeface="Times New Roman"/>
              </a:rPr>
              <a:t>обто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 smtClean="0">
                <a:cs typeface="Times New Roman"/>
              </a:rPr>
              <a:t>під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 smtClean="0">
                <a:cs typeface="Times New Roman"/>
              </a:rPr>
              <a:t>поняттям</a:t>
            </a:r>
            <a:r>
              <a:rPr lang="ru-RU" sz="2300" dirty="0" smtClean="0">
                <a:cs typeface="Times New Roman"/>
              </a:rPr>
              <a:t> «</a:t>
            </a:r>
            <a:r>
              <a:rPr lang="ru-RU" sz="2300" b="1" i="1" dirty="0" err="1" smtClean="0">
                <a:cs typeface="Times New Roman"/>
              </a:rPr>
              <a:t>державні</a:t>
            </a:r>
            <a:r>
              <a:rPr lang="ru-RU" sz="2300" b="1" i="1" dirty="0" smtClean="0">
                <a:cs typeface="Times New Roman"/>
              </a:rPr>
              <a:t> </a:t>
            </a:r>
            <a:r>
              <a:rPr lang="ru-RU" sz="2300" b="1" i="1" dirty="0" err="1">
                <a:cs typeface="Times New Roman"/>
              </a:rPr>
              <a:t>послуги</a:t>
            </a:r>
            <a:r>
              <a:rPr lang="ru-RU" sz="2300" dirty="0">
                <a:cs typeface="Times New Roman"/>
              </a:rPr>
              <a:t>» </a:t>
            </a:r>
            <a:r>
              <a:rPr lang="ru-RU" sz="2300" dirty="0" err="1" smtClean="0">
                <a:cs typeface="Times New Roman"/>
              </a:rPr>
              <a:t>розуміюються</a:t>
            </a:r>
            <a:r>
              <a:rPr lang="ru-RU" sz="2300" dirty="0" smtClean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такі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послуги</a:t>
            </a:r>
            <a:r>
              <a:rPr lang="ru-RU" sz="2300" dirty="0">
                <a:cs typeface="Times New Roman"/>
              </a:rPr>
              <a:t>, </a:t>
            </a:r>
            <a:r>
              <a:rPr lang="ru-RU" sz="2300" dirty="0" err="1">
                <a:cs typeface="Times New Roman"/>
              </a:rPr>
              <a:t>забезпечення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яких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бере</a:t>
            </a:r>
            <a:r>
              <a:rPr lang="ru-RU" sz="2300" dirty="0">
                <a:cs typeface="Times New Roman"/>
              </a:rPr>
              <a:t> на себе держава. </a:t>
            </a:r>
          </a:p>
          <a:p>
            <a:r>
              <a:rPr lang="ru-RU" sz="2300" dirty="0">
                <a:cs typeface="Times New Roman"/>
              </a:rPr>
              <a:t>Часто </a:t>
            </a:r>
            <a:r>
              <a:rPr lang="ru-RU" sz="2300" dirty="0" err="1">
                <a:cs typeface="Times New Roman"/>
              </a:rPr>
              <a:t>зустрічається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темін</a:t>
            </a:r>
            <a:r>
              <a:rPr lang="ru-RU" sz="2300" dirty="0">
                <a:cs typeface="Times New Roman"/>
              </a:rPr>
              <a:t> «</a:t>
            </a:r>
            <a:r>
              <a:rPr lang="ru-RU" sz="2300" b="1" i="1" dirty="0" err="1">
                <a:cs typeface="Times New Roman"/>
              </a:rPr>
              <a:t>публічні</a:t>
            </a:r>
            <a:r>
              <a:rPr lang="ru-RU" sz="2300" b="1" i="1" dirty="0">
                <a:cs typeface="Times New Roman"/>
              </a:rPr>
              <a:t> </a:t>
            </a:r>
            <a:r>
              <a:rPr lang="ru-RU" sz="2300" b="1" i="1" dirty="0" err="1">
                <a:cs typeface="Times New Roman"/>
              </a:rPr>
              <a:t>послуги</a:t>
            </a:r>
            <a:r>
              <a:rPr lang="ru-RU" sz="2300" dirty="0">
                <a:cs typeface="Times New Roman"/>
              </a:rPr>
              <a:t>». </a:t>
            </a:r>
            <a:r>
              <a:rPr lang="ru-RU" sz="2300" dirty="0" err="1">
                <a:cs typeface="Times New Roman"/>
              </a:rPr>
              <a:t>Саме</a:t>
            </a:r>
            <a:r>
              <a:rPr lang="ru-RU" sz="2300" dirty="0">
                <a:cs typeface="Times New Roman"/>
              </a:rPr>
              <a:t> з </a:t>
            </a:r>
            <a:r>
              <a:rPr lang="ru-RU" sz="2300" dirty="0" err="1">
                <a:cs typeface="Times New Roman"/>
              </a:rPr>
              <a:t>державними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послугами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найчастіше</a:t>
            </a:r>
            <a:r>
              <a:rPr lang="ru-RU" sz="2300" dirty="0">
                <a:cs typeface="Times New Roman"/>
              </a:rPr>
              <a:t> й </a:t>
            </a:r>
            <a:r>
              <a:rPr lang="ru-RU" sz="2300" dirty="0" err="1">
                <a:cs typeface="Times New Roman"/>
              </a:rPr>
              <a:t>ототожнюються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публічні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чому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сприяє</a:t>
            </a:r>
            <a:r>
              <a:rPr lang="ru-RU" sz="2300" dirty="0">
                <a:cs typeface="Times New Roman"/>
              </a:rPr>
              <a:t> і те, </a:t>
            </a:r>
            <a:r>
              <a:rPr lang="ru-RU" sz="2300" dirty="0" err="1">
                <a:cs typeface="Times New Roman"/>
              </a:rPr>
              <a:t>що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англійською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термін</a:t>
            </a:r>
            <a:r>
              <a:rPr lang="ru-RU" sz="2300" dirty="0">
                <a:cs typeface="Times New Roman"/>
              </a:rPr>
              <a:t> </a:t>
            </a:r>
            <a:r>
              <a:rPr lang="en-US" sz="2300" dirty="0" err="1">
                <a:cs typeface="Times New Roman"/>
              </a:rPr>
              <a:t>publ</a:t>
            </a:r>
            <a:r>
              <a:rPr lang="ru-RU" sz="2300" dirty="0">
                <a:cs typeface="Times New Roman"/>
              </a:rPr>
              <a:t>і</a:t>
            </a:r>
            <a:r>
              <a:rPr lang="en-US" sz="2300" dirty="0">
                <a:cs typeface="Times New Roman"/>
              </a:rPr>
              <a:t>c </a:t>
            </a:r>
            <a:r>
              <a:rPr lang="en-US" sz="2300" dirty="0" err="1">
                <a:cs typeface="Times New Roman"/>
              </a:rPr>
              <a:t>serv</a:t>
            </a:r>
            <a:r>
              <a:rPr lang="ru-RU" sz="2300" dirty="0">
                <a:cs typeface="Times New Roman"/>
              </a:rPr>
              <a:t>і</a:t>
            </a:r>
            <a:r>
              <a:rPr lang="en-US" sz="2300" dirty="0" err="1">
                <a:cs typeface="Times New Roman"/>
              </a:rPr>
              <a:t>ce</a:t>
            </a:r>
            <a:r>
              <a:rPr lang="ru-RU" sz="2300" dirty="0">
                <a:cs typeface="Times New Roman"/>
              </a:rPr>
              <a:t> </a:t>
            </a:r>
            <a:r>
              <a:rPr lang="ru-RU" sz="2300" dirty="0" err="1">
                <a:cs typeface="Times New Roman"/>
              </a:rPr>
              <a:t>означає</a:t>
            </a:r>
            <a:r>
              <a:rPr lang="ru-RU" sz="2300" dirty="0">
                <a:cs typeface="Times New Roman"/>
              </a:rPr>
              <a:t> як «</a:t>
            </a:r>
            <a:r>
              <a:rPr lang="ru-RU" sz="2300" dirty="0" err="1">
                <a:cs typeface="Times New Roman"/>
              </a:rPr>
              <a:t>публічні</a:t>
            </a:r>
            <a:r>
              <a:rPr lang="ru-RU" sz="2300" dirty="0">
                <a:cs typeface="Times New Roman"/>
              </a:rPr>
              <a:t>»</a:t>
            </a:r>
            <a:r>
              <a:rPr lang="ru-RU" sz="2300" dirty="0" smtClean="0">
                <a:cs typeface="Times New Roman"/>
              </a:rPr>
              <a:t>.</a:t>
            </a:r>
            <a:endParaRPr lang="en-US" sz="23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879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220" y="283336"/>
            <a:ext cx="7787468" cy="832052"/>
          </a:xfrm>
        </p:spPr>
        <p:txBody>
          <a:bodyPr/>
          <a:lstStyle/>
          <a:p>
            <a:pPr algn="ctr"/>
            <a:r>
              <a:rPr lang="uk-UA" b="1" dirty="0" smtClean="0">
                <a:cs typeface="Times New Roman"/>
              </a:rPr>
              <a:t>Публічні послуги</a:t>
            </a:r>
            <a:endParaRPr lang="en-US" b="1" dirty="0"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220" y="1269934"/>
            <a:ext cx="7787468" cy="4976320"/>
          </a:xfrm>
        </p:spPr>
        <p:txBody>
          <a:bodyPr/>
          <a:lstStyle/>
          <a:p>
            <a:pPr marL="0" indent="0">
              <a:buNone/>
            </a:pPr>
            <a:r>
              <a:rPr lang="uk-UA" sz="2200" b="1" dirty="0" smtClean="0">
                <a:cs typeface="Times New Roman"/>
              </a:rPr>
              <a:t>Термін "публічні послуги" </a:t>
            </a:r>
            <a:r>
              <a:rPr lang="uk-UA" sz="2200" dirty="0" smtClean="0">
                <a:cs typeface="Times New Roman"/>
              </a:rPr>
              <a:t>набагато ширший за значенням від «державних послуг», оскільки, на відміну від державних послуг, </a:t>
            </a:r>
            <a:r>
              <a:rPr lang="uk-UA" sz="2200" dirty="0" err="1" smtClean="0">
                <a:cs typeface="Times New Roman"/>
              </a:rPr>
              <a:t>субʼєктом</a:t>
            </a:r>
            <a:r>
              <a:rPr lang="uk-UA" sz="2200" dirty="0" smtClean="0">
                <a:cs typeface="Times New Roman"/>
              </a:rPr>
              <a:t> надання яких є виключно держава, їх можуть надавати як державні, так і недержавні структури </a:t>
            </a:r>
          </a:p>
          <a:p>
            <a:pPr marL="0" indent="0">
              <a:buNone/>
            </a:pPr>
            <a:r>
              <a:rPr lang="uk-UA" sz="2200" b="1" dirty="0" smtClean="0">
                <a:cs typeface="Times New Roman"/>
              </a:rPr>
              <a:t>Публічні  послуги </a:t>
            </a:r>
            <a:r>
              <a:rPr lang="uk-UA" sz="2200" dirty="0" smtClean="0">
                <a:cs typeface="Times New Roman"/>
              </a:rPr>
              <a:t>– </a:t>
            </a:r>
            <a:r>
              <a:rPr lang="uk-UA" sz="2200" i="1" dirty="0" smtClean="0">
                <a:cs typeface="Times New Roman"/>
              </a:rPr>
              <a:t>це послуги, які можуть надавати як державні органи, так і органи місцевого самоврядування та будь-які інші органи, якщо держава делегує їхнє виконання і забезпечує відповідними ресурсами їх надання. </a:t>
            </a:r>
          </a:p>
          <a:p>
            <a:pPr marL="0" indent="0">
              <a:buNone/>
            </a:pPr>
            <a:r>
              <a:rPr lang="uk-UA" sz="2200" b="1" dirty="0" smtClean="0">
                <a:cs typeface="Times New Roman"/>
              </a:rPr>
              <a:t>Публічні послуги </a:t>
            </a:r>
            <a:r>
              <a:rPr lang="uk-UA" sz="2200" dirty="0" smtClean="0">
                <a:cs typeface="Times New Roman"/>
              </a:rPr>
              <a:t>означають юридично й соціально значущі дії в інтересах суспільства, держави й громадян.</a:t>
            </a:r>
          </a:p>
          <a:p>
            <a:pPr marL="0" indent="0">
              <a:buNone/>
            </a:pPr>
            <a:r>
              <a:rPr lang="uk-UA" sz="2200" b="1" dirty="0" smtClean="0">
                <a:cs typeface="Times New Roman"/>
              </a:rPr>
              <a:t>Особливістю</a:t>
            </a:r>
            <a:r>
              <a:rPr lang="uk-UA" sz="2200" dirty="0" smtClean="0">
                <a:cs typeface="Times New Roman"/>
              </a:rPr>
              <a:t> публічних послуг є наявність для них регламентів, зумовлених державою, і державний нагляд за їхнім наданням. </a:t>
            </a:r>
            <a:endParaRPr lang="uk-UA" sz="22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7589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484" y="274638"/>
            <a:ext cx="7862204" cy="755672"/>
          </a:xfrm>
        </p:spPr>
        <p:txBody>
          <a:bodyPr/>
          <a:lstStyle/>
          <a:p>
            <a:pPr algn="ctr"/>
            <a:r>
              <a:rPr lang="uk-UA" b="1" dirty="0" smtClean="0">
                <a:latin typeface="+mn-lt"/>
                <a:cs typeface="Times New Roman"/>
              </a:rPr>
              <a:t>Соціальні послуги</a:t>
            </a:r>
            <a:endParaRPr lang="en-US" b="1" dirty="0">
              <a:latin typeface="+mn-lt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84" y="1312742"/>
            <a:ext cx="7615315" cy="48134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i="1" dirty="0" smtClean="0">
                <a:cs typeface="Times New Roman"/>
              </a:rPr>
              <a:t>комплекс правових, економічних, психологічних, освітніх, медичних, реабілітаційних, та інших заходів, спрямованих на окремі соціальні групи чи індивідів, які перебувають у складних життєвих обставинах, та потребують сторонньої допомоги з метою поліпшення або відтворення їх життєдіяльності, соціальної адаптації, та повернення до повноцінного життя</a:t>
            </a:r>
            <a:r>
              <a:rPr lang="uk-UA" sz="2800" dirty="0" smtClean="0">
                <a:cs typeface="Times New Roman"/>
              </a:rPr>
              <a:t>. </a:t>
            </a:r>
          </a:p>
          <a:p>
            <a:pPr marL="0" indent="0" algn="r">
              <a:buNone/>
            </a:pPr>
            <a:r>
              <a:rPr lang="uk-UA" sz="2800" b="1" i="1" dirty="0" smtClean="0">
                <a:cs typeface="Times New Roman"/>
              </a:rPr>
              <a:t>Закон України "Соціальні послуги" </a:t>
            </a:r>
            <a:r>
              <a:rPr lang="uk-UA" sz="2800" dirty="0" smtClean="0">
                <a:cs typeface="Times New Roman"/>
              </a:rPr>
              <a:t>(2003)</a:t>
            </a:r>
            <a:endParaRPr lang="uk-UA" sz="2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7864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4504</TotalTime>
  <Words>2581</Words>
  <Application>Microsoft Office PowerPoint</Application>
  <PresentationFormat>On-screen Show (4:3)</PresentationFormat>
  <Paragraphs>232</Paragraphs>
  <Slides>44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Solstice</vt:lpstr>
      <vt:lpstr>ОГЛЯД МІЖНАРОДНИХ ПРАКТИК ЗАЛУЧЕННЯ ОГС ДО НАДАННЯ СОЦІАЛЬНИХ ПОСЛУГ ЗА ДЕРЖАВНОГО ФІНАНСУВАННЯ</vt:lpstr>
      <vt:lpstr>Сутність поняття</vt:lpstr>
      <vt:lpstr>ЄС: послуги загального інтересу</vt:lpstr>
      <vt:lpstr>ЄС: послуги загального інтересу</vt:lpstr>
      <vt:lpstr>ООН: публічні послуги</vt:lpstr>
      <vt:lpstr>Україна: практика </vt:lpstr>
      <vt:lpstr>Державні послуги</vt:lpstr>
      <vt:lpstr>Публічні послуги</vt:lpstr>
      <vt:lpstr>Соціальні послуги</vt:lpstr>
      <vt:lpstr>Соціальні послуги (1)</vt:lpstr>
      <vt:lpstr>Співвідношення соціальних послуг з державними і публічними</vt:lpstr>
      <vt:lpstr>Співвідношення соціальних послуг з державними і публічними</vt:lpstr>
      <vt:lpstr> Європейський досвід надання соціальних послуг </vt:lpstr>
      <vt:lpstr>Підхід</vt:lpstr>
      <vt:lpstr>Основні принципи:</vt:lpstr>
      <vt:lpstr>Основні принципи:</vt:lpstr>
      <vt:lpstr>Що це дає?</vt:lpstr>
      <vt:lpstr> Роль ОГС в наданні соціальних послуг: досвід ЄС </vt:lpstr>
      <vt:lpstr>PowerPoint Presentation</vt:lpstr>
      <vt:lpstr>Роль ОГС </vt:lpstr>
      <vt:lpstr>АВСТРІЯ</vt:lpstr>
      <vt:lpstr>PowerPoint Presentation</vt:lpstr>
      <vt:lpstr>Система соціального захисту:</vt:lpstr>
      <vt:lpstr>Соціальні послуги</vt:lpstr>
      <vt:lpstr>Організація надання соціальних послуг</vt:lpstr>
      <vt:lpstr>ХТО НАДАЄ СОЦІАЛЬНІ ПОСЛУГИ?</vt:lpstr>
      <vt:lpstr>Роль ОГС</vt:lpstr>
      <vt:lpstr>Підходи до вибору надавача послуг</vt:lpstr>
      <vt:lpstr>Виклики для ОГС</vt:lpstr>
      <vt:lpstr>Португалія</vt:lpstr>
      <vt:lpstr>Трохи історії</vt:lpstr>
      <vt:lpstr>Соціальне забезпечення</vt:lpstr>
      <vt:lpstr>Особливості Португалії</vt:lpstr>
      <vt:lpstr>Досвід Португалії</vt:lpstr>
      <vt:lpstr>Порядок залучення ОГС до надання соціальних послуг </vt:lpstr>
      <vt:lpstr>Досвід залучення ОГС</vt:lpstr>
      <vt:lpstr>Досвід залучення ОГС (1)</vt:lpstr>
      <vt:lpstr>БІЛОРУСЬ</vt:lpstr>
      <vt:lpstr>Система соціального обслуговування</vt:lpstr>
      <vt:lpstr>Правова рамка</vt:lpstr>
      <vt:lpstr>Хто отримує соціальні послуги</vt:lpstr>
      <vt:lpstr>Державне соціальне замовлення</vt:lpstr>
      <vt:lpstr>Механізм ДСЗ</vt:lpstr>
      <vt:lpstr>Виклики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Lyubov Palyvoda</dc:creator>
  <cp:lastModifiedBy>Kateryna Rogovska</cp:lastModifiedBy>
  <cp:revision>72</cp:revision>
  <dcterms:created xsi:type="dcterms:W3CDTF">2017-03-16T17:33:27Z</dcterms:created>
  <dcterms:modified xsi:type="dcterms:W3CDTF">2017-03-20T07:59:21Z</dcterms:modified>
</cp:coreProperties>
</file>