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59" r:id="rId6"/>
    <p:sldId id="260" r:id="rId7"/>
    <p:sldId id="261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000" dirty="0" err="1" smtClean="0"/>
              <a:t>Реализация</a:t>
            </a:r>
            <a:r>
              <a:rPr lang="uk-UA" sz="4000" dirty="0" smtClean="0"/>
              <a:t> </a:t>
            </a:r>
            <a:r>
              <a:rPr lang="uk-UA" sz="4000" dirty="0" err="1" smtClean="0"/>
              <a:t>закона</a:t>
            </a:r>
            <a:r>
              <a:rPr lang="uk-UA" sz="4000" dirty="0" smtClean="0"/>
              <a:t> </a:t>
            </a:r>
            <a:r>
              <a:rPr lang="uk-UA" sz="4000" dirty="0" err="1" smtClean="0"/>
              <a:t>кыРгызской</a:t>
            </a:r>
            <a:r>
              <a:rPr lang="uk-UA" sz="4000" dirty="0" smtClean="0"/>
              <a:t> </a:t>
            </a:r>
            <a:r>
              <a:rPr lang="uk-UA" sz="4000" dirty="0" err="1" smtClean="0"/>
              <a:t>республики</a:t>
            </a:r>
            <a:r>
              <a:rPr lang="uk-UA" sz="4000" dirty="0" smtClean="0"/>
              <a:t> </a:t>
            </a:r>
            <a:r>
              <a:rPr lang="uk-UA" sz="4000" dirty="0" smtClean="0"/>
              <a:t>«О </a:t>
            </a:r>
            <a:r>
              <a:rPr lang="uk-UA" sz="4000" dirty="0" err="1" smtClean="0"/>
              <a:t>государственном</a:t>
            </a:r>
            <a:r>
              <a:rPr lang="uk-UA" sz="4000" dirty="0" smtClean="0"/>
              <a:t> </a:t>
            </a:r>
            <a:r>
              <a:rPr lang="uk-UA" sz="4000" dirty="0" err="1" smtClean="0"/>
              <a:t>социальном</a:t>
            </a:r>
            <a:r>
              <a:rPr lang="uk-UA" sz="4000" dirty="0" smtClean="0"/>
              <a:t> заказе»:  </a:t>
            </a:r>
            <a:r>
              <a:rPr lang="uk-UA" sz="4000" dirty="0" smtClean="0"/>
              <a:t/>
            </a:r>
            <a:br>
              <a:rPr lang="uk-UA" sz="4000" dirty="0" smtClean="0"/>
            </a:br>
            <a:r>
              <a:rPr lang="uk-UA" sz="4000" dirty="0" err="1" smtClean="0"/>
              <a:t>проблемы</a:t>
            </a:r>
            <a:r>
              <a:rPr lang="uk-UA" sz="4000" dirty="0" smtClean="0"/>
              <a:t> </a:t>
            </a:r>
            <a:r>
              <a:rPr lang="uk-UA" sz="4000" dirty="0" smtClean="0"/>
              <a:t>и </a:t>
            </a:r>
            <a:r>
              <a:rPr lang="uk-UA" sz="4000" dirty="0" err="1" smtClean="0"/>
              <a:t>решения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49799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Проект </a:t>
            </a:r>
            <a:r>
              <a:rPr lang="ru-RU" dirty="0" err="1" smtClean="0"/>
              <a:t>еС</a:t>
            </a:r>
            <a:r>
              <a:rPr lang="ru-RU" dirty="0" smtClean="0"/>
              <a:t> «техническая поддержка реализации контракта по реформированию сектора социальной защиты, </a:t>
            </a:r>
            <a:r>
              <a:rPr lang="ru-RU" dirty="0" err="1" smtClean="0"/>
              <a:t>кыргызстан</a:t>
            </a:r>
            <a:r>
              <a:rPr lang="ru-RU" dirty="0" smtClean="0"/>
              <a:t>»</a:t>
            </a:r>
            <a:endParaRPr lang="ru-RU" dirty="0" smtClean="0"/>
          </a:p>
          <a:p>
            <a:r>
              <a:rPr lang="ru-RU" dirty="0" smtClean="0"/>
              <a:t>Министерство труда и социального развития</a:t>
            </a:r>
          </a:p>
          <a:p>
            <a:r>
              <a:rPr lang="ru-RU" dirty="0" err="1" smtClean="0"/>
              <a:t>Кыргызская</a:t>
            </a:r>
            <a:r>
              <a:rPr lang="ru-RU" dirty="0" smtClean="0"/>
              <a:t> республика, </a:t>
            </a:r>
            <a:r>
              <a:rPr lang="ru-RU" dirty="0" err="1" smtClean="0"/>
              <a:t>бишкек</a:t>
            </a:r>
            <a:r>
              <a:rPr lang="ru-RU" dirty="0" smtClean="0"/>
              <a:t>, 10 марта 2017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2556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 определения лимитов пропорционально «корзине доходов»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Упрощение оценки проектных предложений и контроля их реализации</a:t>
            </a:r>
          </a:p>
          <a:p>
            <a:r>
              <a:rPr lang="ru-RU" dirty="0" smtClean="0"/>
              <a:t>Снижение коррупционных рисков</a:t>
            </a:r>
          </a:p>
          <a:p>
            <a:r>
              <a:rPr lang="ru-RU" dirty="0" smtClean="0"/>
              <a:t>Обеспечение адресности социальных услуг</a:t>
            </a:r>
          </a:p>
          <a:p>
            <a:r>
              <a:rPr lang="ru-RU" dirty="0" smtClean="0"/>
              <a:t>Обеспечение гибкости для исполнителей проектов</a:t>
            </a:r>
          </a:p>
          <a:p>
            <a:r>
              <a:rPr lang="ru-RU" dirty="0" smtClean="0"/>
              <a:t>Мотивирование исполнителей к увеличению собственного вклада и/или количества фактических получателей услуг</a:t>
            </a:r>
          </a:p>
          <a:p>
            <a:r>
              <a:rPr lang="ru-RU" dirty="0" smtClean="0"/>
              <a:t>Возможность прогнозировать бюджетные расходы в течение срока проекта и после его завершения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6081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Дополнительные рекомендации по общественно полезным проектам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Уточнить порядок подачи проектных предложений и связанных документов в электронной форме (ответственность за хранение оригиналов несет исполнитель!)</a:t>
            </a:r>
          </a:p>
          <a:p>
            <a:r>
              <a:rPr lang="ru-RU" dirty="0" smtClean="0"/>
              <a:t>Не требовать повторной подачи документов, если в них не произошли изменения (например, копии уставов, полный пакет при заявке на продолжение проекта)</a:t>
            </a:r>
          </a:p>
          <a:p>
            <a:r>
              <a:rPr lang="ru-RU" dirty="0" smtClean="0"/>
              <a:t>Предусмотреть (как минимум, для исполнителей долгосрочных проектов) возможности организационного аудита и получения дополнительных информационных и методических услуг, включая электронные рассылки</a:t>
            </a:r>
          </a:p>
          <a:p>
            <a:r>
              <a:rPr lang="ru-RU" dirty="0" smtClean="0"/>
              <a:t>Обеспечить доступ к программным отчетам исполнителей и результатам их контроля и мониторинга, а также их архивацию на официальном сайте (или специальном сайте, портале или информационной системе с частично открытом доступом)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59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217" y="600891"/>
            <a:ext cx="9605635" cy="126330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проблемы в реализации закона о </a:t>
            </a:r>
            <a:r>
              <a:rPr lang="ru-RU" dirty="0" err="1" smtClean="0"/>
              <a:t>гсз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(по итогам мониторинга комитета </a:t>
            </a:r>
            <a:r>
              <a:rPr lang="ru-RU" dirty="0" err="1" smtClean="0"/>
              <a:t>Жогорку</a:t>
            </a:r>
            <a:r>
              <a:rPr lang="ru-RU" dirty="0" smtClean="0"/>
              <a:t> </a:t>
            </a:r>
            <a:r>
              <a:rPr lang="ru-RU" dirty="0" err="1" smtClean="0"/>
              <a:t>кенеш</a:t>
            </a:r>
            <a:r>
              <a:rPr lang="ru-RU" dirty="0" smtClean="0"/>
              <a:t>  КР по социальным </a:t>
            </a:r>
            <a:r>
              <a:rPr lang="ru-RU" dirty="0" smtClean="0"/>
              <a:t>вопросам в 2016 году)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Оценка потребностей населения в социальных услугах</a:t>
            </a:r>
          </a:p>
          <a:p>
            <a:r>
              <a:rPr lang="ru-RU" dirty="0" smtClean="0"/>
              <a:t>Определение приоритетов ГСЗ</a:t>
            </a:r>
          </a:p>
          <a:p>
            <a:r>
              <a:rPr lang="ru-RU" dirty="0" smtClean="0"/>
              <a:t>Критерии оценки проектов НКО</a:t>
            </a:r>
          </a:p>
          <a:p>
            <a:r>
              <a:rPr lang="ru-RU" dirty="0" smtClean="0"/>
              <a:t>Оценка вкладов НКО и третьих лиц</a:t>
            </a:r>
          </a:p>
          <a:p>
            <a:r>
              <a:rPr lang="ru-RU" dirty="0" smtClean="0"/>
              <a:t>Нормативы финансирования проектов</a:t>
            </a:r>
          </a:p>
          <a:p>
            <a:r>
              <a:rPr lang="ru-RU" dirty="0" smtClean="0"/>
              <a:t>Устойчивость проектов после ГСЗ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Порядок отбора проектов НКО</a:t>
            </a:r>
          </a:p>
          <a:p>
            <a:r>
              <a:rPr lang="ru-RU" dirty="0" smtClean="0"/>
              <a:t>Применение к НКО нормативов и отчетности бюджетных учреждений</a:t>
            </a:r>
          </a:p>
          <a:p>
            <a:r>
              <a:rPr lang="ru-RU" dirty="0" smtClean="0"/>
              <a:t>Методы мониторинга и оценки</a:t>
            </a:r>
          </a:p>
          <a:p>
            <a:r>
              <a:rPr lang="ru-RU" dirty="0" smtClean="0"/>
              <a:t>Контроль за использованием средств и имущества в рамках проектов</a:t>
            </a:r>
          </a:p>
          <a:p>
            <a:r>
              <a:rPr lang="ru-RU" dirty="0" smtClean="0"/>
              <a:t>Доступ к публичной информации</a:t>
            </a:r>
          </a:p>
          <a:p>
            <a:r>
              <a:rPr lang="ru-RU" dirty="0" smtClean="0"/>
              <a:t>Меры противодействия коррупции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815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Какие проблемы предполагается решить одинаково для всех министерств?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Проект Закона КР «О государственном социальном заказе» (Постановление Правительства КР № 251 от 23.04.2015 г</a:t>
            </a:r>
            <a:r>
              <a:rPr lang="ru-RU" dirty="0" smtClean="0"/>
              <a:t>.) предусматривает, что Закон о ГСЗ и последующие Постановления Правительства КР определят:</a:t>
            </a:r>
          </a:p>
          <a:p>
            <a:pPr lvl="1"/>
            <a:r>
              <a:rPr lang="ru-RU" dirty="0" smtClean="0"/>
              <a:t>Порядок проведения конкурсов общественно полезных проектов и их реализации</a:t>
            </a:r>
          </a:p>
          <a:p>
            <a:pPr lvl="1"/>
            <a:r>
              <a:rPr lang="ru-RU" dirty="0" smtClean="0"/>
              <a:t>Порядок работы </a:t>
            </a:r>
            <a:r>
              <a:rPr lang="ru-RU" dirty="0" err="1" smtClean="0"/>
              <a:t>грантовой</a:t>
            </a:r>
            <a:r>
              <a:rPr lang="ru-RU" dirty="0" smtClean="0"/>
              <a:t> комиссии (в т. </a:t>
            </a:r>
            <a:r>
              <a:rPr lang="ru-RU" dirty="0"/>
              <a:t>ч</a:t>
            </a:r>
            <a:r>
              <a:rPr lang="ru-RU" dirty="0" smtClean="0"/>
              <a:t>. урегулирование конфликта интересов)</a:t>
            </a:r>
          </a:p>
          <a:p>
            <a:pPr lvl="1"/>
            <a:r>
              <a:rPr lang="ru-RU" dirty="0" smtClean="0"/>
              <a:t>Порядок формирования базы данных экспертов для оценки проектных предложений</a:t>
            </a:r>
          </a:p>
          <a:p>
            <a:pPr lvl="1"/>
            <a:r>
              <a:rPr lang="ru-RU" dirty="0" smtClean="0"/>
              <a:t>Типовой договор о реализации общественно полезного проекта</a:t>
            </a:r>
          </a:p>
          <a:p>
            <a:pPr lvl="1"/>
            <a:r>
              <a:rPr lang="ru-RU" dirty="0" smtClean="0"/>
              <a:t>Порядок контроля, мониторинга и оценки реализации общественного полезного проекта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099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вопросы для мониторинга реализации закона о государственном социальном заказе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какой мере достигнуты цели ГСЗ, предусмотренные Законом?</a:t>
            </a:r>
          </a:p>
          <a:p>
            <a:r>
              <a:rPr lang="ru-RU" dirty="0" smtClean="0"/>
              <a:t>В какой мере достигнутые цели совпадают с первоначальными целями ГСЗ?</a:t>
            </a:r>
          </a:p>
          <a:p>
            <a:r>
              <a:rPr lang="ru-RU" dirty="0" smtClean="0"/>
              <a:t>В какой мере фактические результаты реализации ГСЗ совпадают с ожидаемыми?</a:t>
            </a:r>
          </a:p>
          <a:p>
            <a:r>
              <a:rPr lang="ru-RU" dirty="0" smtClean="0"/>
              <a:t>В какой мере фактические издержки совпадают с прогнозируемыми?</a:t>
            </a:r>
          </a:p>
          <a:p>
            <a:r>
              <a:rPr lang="ru-RU" dirty="0" smtClean="0"/>
              <a:t>Есть ли альтернативные или более эффективные практики реализации ГСЗ?</a:t>
            </a:r>
          </a:p>
          <a:p>
            <a:r>
              <a:rPr lang="ru-RU" dirty="0" smtClean="0"/>
              <a:t>Какова общая оценка реализации закона о ГСЗ?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7988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общественно полезных проектов в сфере социальных услуг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Правильный выбор целей и индикаторов их достижения имеет ключевое значение!</a:t>
            </a:r>
          </a:p>
          <a:p>
            <a:r>
              <a:rPr lang="ru-RU" dirty="0" smtClean="0"/>
              <a:t>Социальные услуги оказываются в интересах граждан, а не заказчика</a:t>
            </a:r>
          </a:p>
          <a:p>
            <a:r>
              <a:rPr lang="ru-RU" dirty="0" smtClean="0"/>
              <a:t>Социальные услуги имеют «эффект последействия» или создают условия для уменьшения спроса на гарантированные государственные услуги и/или социальную помощь (например, благодаря социальному сопровождению или оказанию дополнительных услуг после проекта)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Заказчик не имеет достаточных знаний, навыков или ресурсов для достижения целей и/или оказания определенных социальных услуг</a:t>
            </a:r>
          </a:p>
          <a:p>
            <a:r>
              <a:rPr lang="ru-RU" dirty="0"/>
              <a:t>Фактор цены </a:t>
            </a:r>
            <a:r>
              <a:rPr lang="ru-RU" dirty="0" smtClean="0"/>
              <a:t>(текущих издержек) не </a:t>
            </a:r>
            <a:r>
              <a:rPr lang="ru-RU" dirty="0"/>
              <a:t>является </a:t>
            </a:r>
            <a:r>
              <a:rPr lang="ru-RU" dirty="0" smtClean="0"/>
              <a:t>решающим, в отличие от государственных закупок – необходимо учитывать влияние на расходы бюджета в рамках прогнозирования (три года)</a:t>
            </a:r>
          </a:p>
          <a:p>
            <a:r>
              <a:rPr lang="ru-RU" dirty="0" smtClean="0"/>
              <a:t>Необходима дифференциация проектов по времени и месту оказания услуг!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2918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613955"/>
            <a:ext cx="9603275" cy="1239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Почему исполнители общественно полезных проектов не обязаны исполнять нормативы для бюджетных учреждений?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Нормативы рассчитаны на действие в течение неопределенного срока – проекты реализуются в течение определенного срока (как правило, 6-36 месяцев)</a:t>
            </a:r>
          </a:p>
          <a:p>
            <a:r>
              <a:rPr lang="ru-RU" dirty="0" smtClean="0"/>
              <a:t>Нормативы не учитывают оказания инновационных или дополнительных услуг</a:t>
            </a:r>
          </a:p>
          <a:p>
            <a:r>
              <a:rPr lang="ru-RU" dirty="0" smtClean="0"/>
              <a:t>Нормативы предполагают финансирование защищенных статей расходов (оплата труда, взносы в Социальный фонд, приобретение продуктов питания, медикаментов и изделий медицинского назначения) – указанные расходы по проектам могут быть сокращены или финансируются как незащищенные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0621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определить лимиты для бюджетного финансирования общественно полезных проектов?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Единого подхода в международной практике нет!</a:t>
            </a:r>
          </a:p>
          <a:p>
            <a:r>
              <a:rPr lang="ru-RU" dirty="0" smtClean="0"/>
              <a:t>Отсутствие лимитов ведет к высоким коррупционным рискам и не мотивирует исполнителей к эффективному использованию бюджетных средств</a:t>
            </a:r>
          </a:p>
          <a:p>
            <a:r>
              <a:rPr lang="ru-RU" dirty="0" smtClean="0"/>
              <a:t>Обязательные калькуляции стоимости для каждой социальной услуги могут лишить общественно полезные проекты гибкости и вместо экономии бюджетных средств привести к их необоснованному увеличению! </a:t>
            </a:r>
            <a:endParaRPr lang="ru-RU" dirty="0" smtClean="0"/>
          </a:p>
          <a:p>
            <a:r>
              <a:rPr lang="ru-RU" dirty="0" smtClean="0"/>
              <a:t>В странах, где право на социальные услуги, полностью или частично зависит от размера дохода и/или стоимости активов получателя услуг, применяется, в общих чертах, следующая система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978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 определить лимиты для бюджетного финансирования общественно полезных проектов?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Создается единая информационная система, позволяющая идентифицировать всех получателей социальных услуг и социальных выплат</a:t>
            </a:r>
          </a:p>
          <a:p>
            <a:r>
              <a:rPr lang="ru-RU" dirty="0" smtClean="0"/>
              <a:t>Определяется 3-4 «корзины доходов» и максимальная стоимость активов для получателей социальных услуг и социальных выплат</a:t>
            </a:r>
          </a:p>
          <a:p>
            <a:r>
              <a:rPr lang="ru-RU" dirty="0" smtClean="0"/>
              <a:t>Заказчик имеет доступ к государственным реестрам или базам данных (например, прав на недвижимое имущество, транспортные средства, налоговых деклараций)</a:t>
            </a:r>
          </a:p>
          <a:p>
            <a:r>
              <a:rPr lang="ru-RU" dirty="0" smtClean="0"/>
              <a:t>Получатель имеет право на бюджетное финансирование социальных услуг пропорционально размеру его «корзины доходов» и прожиточного минимума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0706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 определить лимиты для бюджетного финансирования общественно полезных проектов?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Заказчик оплачивает исполнителю общественно полезного проекта исключительно документально подтвержденные расходы пропорционально фактическому количеству получателей услуг и их «корзин доходов» (например, до 60% суммы прожиточного минимума, как в Португалии)</a:t>
            </a:r>
          </a:p>
          <a:p>
            <a:r>
              <a:rPr lang="ru-RU" dirty="0" smtClean="0"/>
              <a:t>Сумма бюджетного финансирования может увеличиваться (например, на 50-75%) в случае необходимости оказания дополнительных или специализированных услуг, и/или пропорционально сокращаться в зависимости от оказания услуг на почасовой основе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288520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257</TotalTime>
  <Words>866</Words>
  <Application>Microsoft Office PowerPoint</Application>
  <PresentationFormat>Широкоэкранный</PresentationFormat>
  <Paragraphs>67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Реализация закона кыРгызской республики «О государственном социальном заказе»:   проблемы и решения</vt:lpstr>
      <vt:lpstr>Основные проблемы в реализации закона о гсз  (по итогам мониторинга комитета Жогорку кенеш  КР по социальным вопросам в 2016 году)</vt:lpstr>
      <vt:lpstr>Какие проблемы предполагается решить одинаково для всех министерств?</vt:lpstr>
      <vt:lpstr>Основные вопросы для мониторинга реализации закона о государственном социальном заказе</vt:lpstr>
      <vt:lpstr>Особенности общественно полезных проектов в сфере социальных услуг </vt:lpstr>
      <vt:lpstr>Почему исполнители общественно полезных проектов не обязаны исполнять нормативы для бюджетных учреждений?</vt:lpstr>
      <vt:lpstr>Как определить лимиты для бюджетного финансирования общественно полезных проектов?</vt:lpstr>
      <vt:lpstr>Как определить лимиты для бюджетного финансирования общественно полезных проектов?</vt:lpstr>
      <vt:lpstr>Как определить лимиты для бюджетного финансирования общественно полезных проектов?</vt:lpstr>
      <vt:lpstr>Преимущества определения лимитов пропорционально «корзине доходов»</vt:lpstr>
      <vt:lpstr>Дополнительные рекомендации по общественно полезным проектам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21</cp:revision>
  <dcterms:created xsi:type="dcterms:W3CDTF">2017-03-10T01:35:59Z</dcterms:created>
  <dcterms:modified xsi:type="dcterms:W3CDTF">2017-03-10T06:25:50Z</dcterms:modified>
</cp:coreProperties>
</file>