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71" r:id="rId11"/>
    <p:sldId id="272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45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862149"/>
            <a:ext cx="7766936" cy="3188687"/>
          </a:xfrm>
        </p:spPr>
        <p:txBody>
          <a:bodyPr/>
          <a:lstStyle/>
          <a:p>
            <a:r>
              <a:rPr lang="uk-UA" dirty="0" smtClean="0"/>
              <a:t>Джерела та механізми державного фінансування соціальних послуг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Олександр </a:t>
            </a:r>
            <a:r>
              <a:rPr lang="uk-UA" dirty="0" err="1" smtClean="0"/>
              <a:t>Вінніков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3858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Соціальне замовлення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uk-UA" dirty="0"/>
              <a:t>можливість забезпечення харчуванням отримувачів соціальних послуг (для суб’єктів, що надають соціальні послуги з догляду, притулку, соціально-психологічної реабілітації, якими передбачено таке харчування);</a:t>
            </a:r>
            <a:endParaRPr lang="ru-RU" dirty="0"/>
          </a:p>
          <a:p>
            <a:pPr lvl="0"/>
            <a:r>
              <a:rPr lang="uk-UA" dirty="0"/>
              <a:t>наявність автотранспортних засобів (для суб’єктів, що надають соціальні послуги з кризового та екстреного втручання, соціальної профілактики);</a:t>
            </a:r>
            <a:endParaRPr lang="ru-RU" dirty="0"/>
          </a:p>
          <a:p>
            <a:pPr lvl="0"/>
            <a:r>
              <a:rPr lang="uk-UA" dirty="0"/>
              <a:t>наявність кваліфікованого медичного персоналу (для суб’єктів, що надають соціальні послуги із стаціонарного, денного, паліативного/</a:t>
            </a:r>
            <a:r>
              <a:rPr lang="uk-UA" dirty="0" err="1"/>
              <a:t>хоспісного</a:t>
            </a:r>
            <a:r>
              <a:rPr lang="uk-UA" dirty="0"/>
              <a:t> догляду, </a:t>
            </a:r>
            <a:r>
              <a:rPr lang="uk-UA" dirty="0" err="1"/>
              <a:t>абілітації</a:t>
            </a:r>
            <a:r>
              <a:rPr lang="uk-UA" dirty="0"/>
              <a:t>);</a:t>
            </a:r>
            <a:endParaRPr lang="ru-RU" dirty="0"/>
          </a:p>
          <a:p>
            <a:pPr lvl="0"/>
            <a:r>
              <a:rPr lang="uk-UA" dirty="0"/>
              <a:t>наявність програм з навчання: і) прийомних батьків (для суб’єктів, що надають соціальну послугу з влаштування до сімейних форм виховання); </a:t>
            </a:r>
            <a:r>
              <a:rPr lang="uk-UA" dirty="0" err="1"/>
              <a:t>іі</a:t>
            </a:r>
            <a:r>
              <a:rPr lang="uk-UA" dirty="0"/>
              <a:t>) осіб, які перебувають у складних життєвих обставинах, з метою:</a:t>
            </a:r>
            <a:endParaRPr lang="ru-RU" dirty="0"/>
          </a:p>
          <a:p>
            <a:pPr lvl="0"/>
            <a:r>
              <a:rPr lang="uk-UA" dirty="0"/>
              <a:t>набуття ними соціально-побутових навичок (для суб’єктів, що надають соціальні послуги з підтриманого проживання, соціальної адаптації, соціальної інтеграції та реінтеграції, соціальної реабілітації, соціального супроводу/патронажу);</a:t>
            </a:r>
            <a:endParaRPr lang="ru-RU" dirty="0"/>
          </a:p>
          <a:p>
            <a:pPr hangingPunct="0"/>
            <a:r>
              <a:rPr lang="uk-UA" dirty="0"/>
              <a:t>запобігання складним життєвим обставинам (для суб’єктів, що надають соціальну послугу із соціальної профілактики)</a:t>
            </a:r>
            <a:r>
              <a:rPr lang="en-US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4417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Конкурси програм (проектів, заходів) ОГС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Порядок проведення конкурсів регулюється Постановою КМУ № 1049 від 12.10.2011 р.</a:t>
            </a:r>
          </a:p>
          <a:p>
            <a:r>
              <a:rPr lang="uk-UA" dirty="0" smtClean="0"/>
              <a:t>Конкурсне фінансування не поширюється на державну підтримку певних видів громадських об</a:t>
            </a:r>
            <a:r>
              <a:rPr lang="en-US" dirty="0" smtClean="0"/>
              <a:t>’</a:t>
            </a:r>
            <a:r>
              <a:rPr lang="uk-UA" dirty="0" smtClean="0"/>
              <a:t>єднань, яка гарантується статтею 87 Бюджетного кодексу України</a:t>
            </a:r>
          </a:p>
          <a:p>
            <a:r>
              <a:rPr lang="uk-UA" dirty="0" smtClean="0"/>
              <a:t>Фінансова </a:t>
            </a:r>
            <a:r>
              <a:rPr lang="uk-UA" dirty="0"/>
              <a:t>підтримка за рахунок коштів державного бюджету надається для виконання (реалізації) програм (проектів, заходів) загальнодержавного рівня, а коштів місцевих бюджетів – програм (проектів, заходів) відповідного адміністративно-територіального </a:t>
            </a:r>
            <a:r>
              <a:rPr lang="uk-UA" dirty="0" smtClean="0"/>
              <a:t>рівня</a:t>
            </a:r>
          </a:p>
          <a:p>
            <a:r>
              <a:rPr lang="uk-UA" dirty="0" smtClean="0"/>
              <a:t>Як правило, сума підтримки окремих програм (проектів, заходів) становить від 10 до 50 тисяч грн.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8962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Соціальне партнерство, місцеві цільові програми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Приклад міської цільової  програми </a:t>
            </a:r>
            <a:r>
              <a:rPr lang="uk-UA" dirty="0"/>
              <a:t>в </a:t>
            </a:r>
            <a:r>
              <a:rPr lang="uk-UA" dirty="0" smtClean="0"/>
              <a:t>місті Києві: </a:t>
            </a:r>
            <a:r>
              <a:rPr lang="uk-UA" dirty="0"/>
              <a:t>"Соціальне партнерство". Відповідно до статті 3 Закону України "Про основи соціальної захищеності інвалідів в Україні", статті 20 Закону України "Про статус ветеранів війни, гарантії їх соціального захист", статті 3 Закону України "Про соціальний захист дітей війни", статті 6-5 Закону України "Про жертви нацистських переслідувань", зокрема, органам місцевого самоврядування доручено надавати допомогу і сприяти громадським організаціям інвалідів в їх діяльності, надавати громадським організаціям ветеранів фінансову підтримку, а також безоплатно будинки, приміщення, обладнання та інше майно, необхідне для виконання їх статутних </a:t>
            </a:r>
            <a:r>
              <a:rPr lang="uk-UA" dirty="0" smtClean="0"/>
              <a:t>завдань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8708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Соціальне підприємництво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За відсутності актів законодавства про соціальне підприємництво державне фінансування </a:t>
            </a:r>
          </a:p>
          <a:p>
            <a:pPr lvl="1"/>
            <a:r>
              <a:rPr lang="uk-UA" dirty="0" smtClean="0"/>
              <a:t>Підтримка </a:t>
            </a:r>
            <a:r>
              <a:rPr lang="uk-UA" dirty="0" err="1" smtClean="0"/>
              <a:t>самозайнятості</a:t>
            </a:r>
            <a:r>
              <a:rPr lang="uk-UA" dirty="0" smtClean="0"/>
              <a:t> і підприємницької діяльності безробітних та інших соціально вразливих груп згідно з Законом </a:t>
            </a:r>
            <a:r>
              <a:rPr lang="uk-UA" dirty="0"/>
              <a:t>України "Про зайнятість </a:t>
            </a:r>
            <a:r>
              <a:rPr lang="uk-UA" dirty="0" smtClean="0"/>
              <a:t>населення»</a:t>
            </a:r>
          </a:p>
          <a:p>
            <a:pPr lvl="1"/>
            <a:r>
              <a:rPr lang="uk-UA" dirty="0" smtClean="0"/>
              <a:t>Підтримка підприємств громадських організацій інвалідів, які задовольняють вимогам щодо складу працівників, продукції, витрат і доданої вартості</a:t>
            </a:r>
          </a:p>
          <a:p>
            <a:pPr lvl="1"/>
            <a:r>
              <a:rPr lang="uk-UA" dirty="0" smtClean="0"/>
              <a:t>Підтримка </a:t>
            </a:r>
            <a:r>
              <a:rPr lang="uk-UA" dirty="0" err="1" smtClean="0"/>
              <a:t>суб</a:t>
            </a:r>
            <a:r>
              <a:rPr lang="en-US" dirty="0" smtClean="0"/>
              <a:t>’</a:t>
            </a:r>
            <a:r>
              <a:rPr lang="uk-UA" dirty="0" err="1" smtClean="0"/>
              <a:t>єктів</a:t>
            </a:r>
            <a:r>
              <a:rPr lang="uk-UA" dirty="0" smtClean="0"/>
              <a:t> малого підприємництва в рамках державних і місцевих цільових програм, в яких можуть брати участь підприємства ОГС та інші соціальні підприємці</a:t>
            </a:r>
          </a:p>
          <a:p>
            <a:r>
              <a:rPr lang="uk-UA" dirty="0" smtClean="0"/>
              <a:t>Каталог </a:t>
            </a:r>
            <a:r>
              <a:rPr lang="uk-UA" dirty="0"/>
              <a:t>соціального підприємництва </a:t>
            </a:r>
            <a:r>
              <a:rPr lang="uk-UA" dirty="0" smtClean="0"/>
              <a:t>РЦ </a:t>
            </a:r>
            <a:r>
              <a:rPr lang="uk-UA" dirty="0"/>
              <a:t>Гурт зріс із 40 найменувань у 2013 році до понад 1000 в 2016 році . Серед відомих прикладів можна вказати благодійні крамниці ("Шафа добрих речей", Харків, "Ласка", Львів, "Злагода" Краматорськ), мережу ресторанів "</a:t>
            </a:r>
            <a:r>
              <a:rPr lang="uk-UA" dirty="0" err="1"/>
              <a:t>Urban</a:t>
            </a:r>
            <a:r>
              <a:rPr lang="uk-UA" dirty="0"/>
              <a:t> </a:t>
            </a:r>
            <a:r>
              <a:rPr lang="uk-UA" dirty="0" err="1"/>
              <a:t>Space</a:t>
            </a:r>
            <a:r>
              <a:rPr lang="uk-UA" dirty="0"/>
              <a:t> 100" або "Тепле місто" (Івано-Франківськ), ТМ "Миті" (косметика, Київ), пекарню "Горіховий дім" (Львів). До соціального підприємництва належать також програми соціального дисконту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5044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Соціальне підприємництво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Джерелами фінансування програм </a:t>
            </a:r>
            <a:r>
              <a:rPr lang="uk-UA" dirty="0" smtClean="0"/>
              <a:t>підтримки малого підприємництва: </a:t>
            </a:r>
            <a:endParaRPr lang="ru-RU" dirty="0"/>
          </a:p>
          <a:p>
            <a:pPr lvl="1"/>
            <a:r>
              <a:rPr lang="uk-UA" dirty="0" smtClean="0"/>
              <a:t>кошти </a:t>
            </a:r>
            <a:r>
              <a:rPr lang="uk-UA" dirty="0"/>
              <a:t>регіональних і місцевих бюджетів;</a:t>
            </a:r>
            <a:endParaRPr lang="ru-RU" dirty="0"/>
          </a:p>
          <a:p>
            <a:pPr lvl="1"/>
            <a:r>
              <a:rPr lang="uk-UA" dirty="0" smtClean="0"/>
              <a:t>кошти </a:t>
            </a:r>
            <a:r>
              <a:rPr lang="uk-UA" dirty="0"/>
              <a:t>державного та місцевих фондів підтримки підприємництва;</a:t>
            </a:r>
            <a:endParaRPr lang="ru-RU" dirty="0"/>
          </a:p>
          <a:p>
            <a:pPr lvl="1"/>
            <a:r>
              <a:rPr lang="uk-UA" dirty="0" smtClean="0"/>
              <a:t>кошти </a:t>
            </a:r>
            <a:r>
              <a:rPr lang="uk-UA" dirty="0"/>
              <a:t>інших державних цільових фондів;</a:t>
            </a:r>
            <a:endParaRPr lang="ru-RU" dirty="0"/>
          </a:p>
          <a:p>
            <a:pPr lvl="1"/>
            <a:r>
              <a:rPr lang="uk-UA" dirty="0" smtClean="0"/>
              <a:t>кредити </a:t>
            </a:r>
            <a:r>
              <a:rPr lang="uk-UA" dirty="0"/>
              <a:t>банків і небанківських фінансових установ;</a:t>
            </a:r>
            <a:endParaRPr lang="ru-RU" dirty="0"/>
          </a:p>
          <a:p>
            <a:pPr lvl="1"/>
            <a:r>
              <a:rPr lang="uk-UA" dirty="0" smtClean="0"/>
              <a:t>кошти </a:t>
            </a:r>
            <a:r>
              <a:rPr lang="uk-UA" dirty="0"/>
              <a:t>регіональних центрів зайнятості;</a:t>
            </a:r>
            <a:endParaRPr lang="ru-RU" dirty="0"/>
          </a:p>
          <a:p>
            <a:pPr lvl="1"/>
            <a:r>
              <a:rPr lang="uk-UA" dirty="0" smtClean="0"/>
              <a:t>кошти </a:t>
            </a:r>
            <a:r>
              <a:rPr lang="uk-UA" dirty="0"/>
              <a:t>від приватизації;</a:t>
            </a:r>
            <a:endParaRPr lang="ru-RU" dirty="0"/>
          </a:p>
          <a:p>
            <a:pPr lvl="1"/>
            <a:r>
              <a:rPr lang="uk-UA" dirty="0" smtClean="0"/>
              <a:t>іноземні </a:t>
            </a:r>
            <a:r>
              <a:rPr lang="uk-UA" dirty="0"/>
              <a:t>інвестиції;</a:t>
            </a:r>
            <a:endParaRPr lang="ru-RU" dirty="0"/>
          </a:p>
          <a:p>
            <a:pPr lvl="1"/>
            <a:r>
              <a:rPr lang="uk-UA" dirty="0" smtClean="0"/>
              <a:t>кошти </a:t>
            </a:r>
            <a:r>
              <a:rPr lang="uk-UA" dirty="0"/>
              <a:t>громадських об’єднань малого та середнього підприємництва;</a:t>
            </a:r>
            <a:endParaRPr lang="ru-RU" dirty="0"/>
          </a:p>
          <a:p>
            <a:pPr lvl="1"/>
            <a:r>
              <a:rPr lang="uk-UA" dirty="0" smtClean="0"/>
              <a:t>добровільні </a:t>
            </a:r>
            <a:r>
              <a:rPr lang="uk-UA" dirty="0"/>
              <a:t>внески фізичних та юридичних осіб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975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Засади державного фінансування соціальних послуг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/>
              <a:t>Бюджетний кодекс України (ст. 88-92) гарантує фінансування з державного </a:t>
            </a:r>
            <a:r>
              <a:rPr lang="uk-UA" dirty="0" smtClean="0"/>
              <a:t>бюджету </a:t>
            </a:r>
            <a:r>
              <a:rPr lang="uk-UA" dirty="0"/>
              <a:t>таких соціальних послуг:</a:t>
            </a:r>
            <a:endParaRPr lang="ru-RU" dirty="0"/>
          </a:p>
          <a:p>
            <a:pPr lvl="0"/>
            <a:r>
              <a:rPr lang="uk-UA" dirty="0" smtClean="0"/>
              <a:t>Освіта (загальноосвітні </a:t>
            </a:r>
            <a:r>
              <a:rPr lang="uk-UA" dirty="0"/>
              <a:t>школи-інтернати, школи соціальної реабілітації; професійно-технічні навчальні заклади соціальної реабілітації та адаптації; позашкільні навчальні заклади і заходи, інші навчальні заклади і заходи </a:t>
            </a:r>
            <a:r>
              <a:rPr lang="uk-UA" dirty="0" smtClean="0"/>
              <a:t>– за </a:t>
            </a:r>
            <a:r>
              <a:rPr lang="uk-UA" dirty="0"/>
              <a:t>окремими переліками КМУ)</a:t>
            </a:r>
            <a:endParaRPr lang="ru-RU" dirty="0"/>
          </a:p>
          <a:p>
            <a:pPr lvl="0"/>
            <a:r>
              <a:rPr lang="uk-UA" dirty="0"/>
              <a:t>Охорона здоров’я (багатопрофільні лікарні і поліклініки; спеціалізовані лікарні і поліклініки; загальнодержавні спеціалізовані санаторії, реабілітаційні установи для інвалідів; лабораторні центри і заходи боротьби з епідеміями; інші загальнодержавні програми </a:t>
            </a:r>
            <a:r>
              <a:rPr lang="uk-UA" dirty="0" smtClean="0"/>
              <a:t>– за </a:t>
            </a:r>
            <a:r>
              <a:rPr lang="uk-UA" dirty="0"/>
              <a:t>окремими переліками КМУ)</a:t>
            </a:r>
            <a:endParaRPr lang="ru-RU" dirty="0"/>
          </a:p>
          <a:p>
            <a:pPr lvl="0"/>
            <a:r>
              <a:rPr lang="uk-UA" dirty="0"/>
              <a:t>Соціальний захист і соціальне забезпечення (державні програми соціальної допомоги, зокрема, заходи соціального захисту інвалідів; державна підтримка всеукраїнських </a:t>
            </a:r>
            <a:r>
              <a:rPr lang="uk-UA" dirty="0" smtClean="0"/>
              <a:t>ГО інвалідів і ветеранів; </a:t>
            </a:r>
            <a:r>
              <a:rPr lang="uk-UA" dirty="0"/>
              <a:t>державна підтримка дитячих і молодіжних </a:t>
            </a:r>
            <a:r>
              <a:rPr lang="uk-UA" dirty="0" smtClean="0"/>
              <a:t>ГО на </a:t>
            </a:r>
            <a:r>
              <a:rPr lang="uk-UA" dirty="0"/>
              <a:t>виконання державних програм і заходів на підтримку жінок, дітей, молоді і сім’ї за переліком КМУ; державна підтримка </a:t>
            </a:r>
            <a:r>
              <a:rPr lang="uk-UA" dirty="0" smtClean="0"/>
              <a:t>ГО щодо </a:t>
            </a:r>
            <a:r>
              <a:rPr lang="uk-UA" dirty="0"/>
              <a:t>національно-патріотичного виховання; державні програми будівництва (реконструкції) житла для окремих категорій; державна підтримка центрів професійної реабілітації інвалідів та соціальної реабілітації дітей-інвалідів за переліком КМУ; інші державні програми за переліком КМУ</a:t>
            </a:r>
            <a:r>
              <a:rPr lang="uk-UA" dirty="0" smtClean="0"/>
              <a:t>)</a:t>
            </a:r>
          </a:p>
          <a:p>
            <a:pPr lvl="0"/>
            <a:r>
              <a:rPr lang="uk-UA" dirty="0" smtClean="0"/>
              <a:t>Інші вказані в цих статтях соціальні послуги фінансуються з обласних і місцевих бюджетів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7198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Публічні закупівлі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Процедури Закону України «Про публічні закупівлі» </a:t>
            </a:r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язково</a:t>
            </a:r>
            <a:r>
              <a:rPr lang="uk-UA" dirty="0" smtClean="0"/>
              <a:t> застосову</a:t>
            </a:r>
            <a:r>
              <a:rPr lang="uk-UA" dirty="0"/>
              <a:t>ю</a:t>
            </a:r>
            <a:r>
              <a:rPr lang="uk-UA" dirty="0" smtClean="0"/>
              <a:t>ться до «</a:t>
            </a:r>
            <a:r>
              <a:rPr lang="uk-UA" dirty="0" err="1" smtClean="0"/>
              <a:t>надпорогових</a:t>
            </a:r>
            <a:r>
              <a:rPr lang="uk-UA" dirty="0" smtClean="0"/>
              <a:t>» </a:t>
            </a:r>
            <a:r>
              <a:rPr lang="uk-UA" dirty="0" err="1" smtClean="0"/>
              <a:t>закупівель</a:t>
            </a:r>
            <a:r>
              <a:rPr lang="uk-UA" dirty="0" smtClean="0"/>
              <a:t> послуг на суму не менше 200 тисяч грн.</a:t>
            </a:r>
          </a:p>
          <a:p>
            <a:r>
              <a:rPr lang="uk-UA" dirty="0" smtClean="0"/>
              <a:t>Процедури Закону не застосовуються у </a:t>
            </a:r>
            <a:r>
              <a:rPr lang="uk-UA" dirty="0" err="1" smtClean="0"/>
              <a:t>закупівлях</a:t>
            </a:r>
            <a:r>
              <a:rPr lang="uk-UA" dirty="0" smtClean="0"/>
              <a:t> товарів </a:t>
            </a:r>
            <a:r>
              <a:rPr lang="uk-UA" dirty="0"/>
              <a:t>і </a:t>
            </a:r>
            <a:r>
              <a:rPr lang="uk-UA" dirty="0" smtClean="0"/>
              <a:t>послуг відповідно </a:t>
            </a:r>
            <a:r>
              <a:rPr lang="uk-UA" dirty="0"/>
              <a:t>до угод щодо закупівлі, що </a:t>
            </a:r>
            <a:r>
              <a:rPr lang="uk-UA" dirty="0" smtClean="0"/>
              <a:t>укладає Міністерство </a:t>
            </a:r>
            <a:r>
              <a:rPr lang="uk-UA" dirty="0"/>
              <a:t>охорони </a:t>
            </a:r>
            <a:r>
              <a:rPr lang="uk-UA" dirty="0" smtClean="0"/>
              <a:t>здоров’я </a:t>
            </a:r>
            <a:r>
              <a:rPr lang="uk-UA" dirty="0"/>
              <a:t>із спеціалізованими </a:t>
            </a:r>
            <a:r>
              <a:rPr lang="uk-UA" dirty="0" smtClean="0"/>
              <a:t>організаціями, і </a:t>
            </a:r>
            <a:r>
              <a:rPr lang="uk-UA" dirty="0" err="1" smtClean="0"/>
              <a:t>закупівель</a:t>
            </a:r>
            <a:r>
              <a:rPr lang="uk-UA" dirty="0" smtClean="0"/>
              <a:t> на підставі </a:t>
            </a:r>
            <a:r>
              <a:rPr lang="uk-UA" dirty="0"/>
              <a:t>програм Глобального фонду для боротьби із СНІДом, туберкульозом та малярією в Україні</a:t>
            </a:r>
            <a:endParaRPr lang="uk-UA" dirty="0" smtClean="0"/>
          </a:p>
          <a:p>
            <a:r>
              <a:rPr lang="uk-UA" dirty="0" smtClean="0"/>
              <a:t>З серпня 2016 року електронні закупівлі товарів, робіт і послуг на суму понад 50 тисяч грн. стали </a:t>
            </a:r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язковими</a:t>
            </a:r>
            <a:r>
              <a:rPr lang="uk-UA" dirty="0" smtClean="0"/>
              <a:t>, крім визначених винятків</a:t>
            </a:r>
          </a:p>
          <a:p>
            <a:r>
              <a:rPr lang="uk-UA" dirty="0"/>
              <a:t>Згідно з даними системи </a:t>
            </a:r>
            <a:r>
              <a:rPr lang="en-US" dirty="0" err="1"/>
              <a:t>ProZorro</a:t>
            </a:r>
            <a:r>
              <a:rPr lang="uk-UA" dirty="0"/>
              <a:t>, з серпня по грудень 2016 року 42 громадські організації виграли 121 пропозицію на суму 9926 тис. грн.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792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Публічні закупівлі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Принципи публічних </a:t>
            </a:r>
            <a:r>
              <a:rPr lang="uk-UA" dirty="0" err="1"/>
              <a:t>закупівель</a:t>
            </a:r>
            <a:r>
              <a:rPr lang="uk-UA" dirty="0"/>
              <a:t>, які поширюються на </a:t>
            </a:r>
            <a:r>
              <a:rPr lang="uk-UA" dirty="0" smtClean="0"/>
              <a:t>громадські організації як </a:t>
            </a:r>
            <a:r>
              <a:rPr lang="uk-UA" dirty="0"/>
              <a:t>учасників відповідних процедур:</a:t>
            </a:r>
            <a:endParaRPr lang="ru-RU" sz="2000" dirty="0"/>
          </a:p>
          <a:p>
            <a:pPr lvl="1"/>
            <a:r>
              <a:rPr lang="uk-UA" dirty="0"/>
              <a:t>Добросовісна конкуренція </a:t>
            </a:r>
            <a:endParaRPr lang="ru-RU" sz="2400" dirty="0"/>
          </a:p>
          <a:p>
            <a:pPr lvl="1"/>
            <a:r>
              <a:rPr lang="uk-UA" dirty="0"/>
              <a:t>Максимальна економія та ефективність</a:t>
            </a:r>
            <a:endParaRPr lang="ru-RU" sz="2400" dirty="0"/>
          </a:p>
          <a:p>
            <a:pPr lvl="1"/>
            <a:r>
              <a:rPr lang="uk-UA" dirty="0"/>
              <a:t>Прозорість на всіх стадіях </a:t>
            </a:r>
            <a:r>
              <a:rPr lang="uk-UA" dirty="0" err="1"/>
              <a:t>закупівель</a:t>
            </a:r>
            <a:endParaRPr lang="ru-RU" sz="2400" dirty="0"/>
          </a:p>
          <a:p>
            <a:pPr lvl="1"/>
            <a:r>
              <a:rPr lang="uk-UA" dirty="0"/>
              <a:t>Недискримінація учасників (що дуже важливо в частині кваліфікаційних та інших вимог до учасників-ОГС)</a:t>
            </a:r>
            <a:endParaRPr lang="ru-RU" sz="2400" dirty="0"/>
          </a:p>
          <a:p>
            <a:pPr lvl="1"/>
            <a:r>
              <a:rPr lang="uk-UA" dirty="0"/>
              <a:t>Об’єктивна та неупереджена оцінка </a:t>
            </a:r>
            <a:r>
              <a:rPr lang="uk-UA" dirty="0" smtClean="0"/>
              <a:t>пропозицій</a:t>
            </a:r>
          </a:p>
          <a:p>
            <a:pPr lvl="1"/>
            <a:r>
              <a:rPr lang="uk-UA" dirty="0" smtClean="0"/>
              <a:t>Запобігання </a:t>
            </a:r>
            <a:r>
              <a:rPr lang="uk-UA" dirty="0"/>
              <a:t>корупційним порушенням і зловживанням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2636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Публічні закупівлі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«Допорогові» публічні закупівлі застосовуються до </a:t>
            </a:r>
            <a:r>
              <a:rPr lang="uk-UA" dirty="0" err="1" smtClean="0"/>
              <a:t>закупівель</a:t>
            </a:r>
            <a:r>
              <a:rPr lang="uk-UA" dirty="0" smtClean="0"/>
              <a:t> розпорядниками бюджетних коштів послуг на суму від 3 до 200 тисяч грн.</a:t>
            </a:r>
          </a:p>
          <a:p>
            <a:r>
              <a:rPr lang="uk-UA" dirty="0" smtClean="0"/>
              <a:t>Процедура допорогових </a:t>
            </a:r>
            <a:r>
              <a:rPr lang="uk-UA" dirty="0" err="1" smtClean="0"/>
              <a:t>закупівель</a:t>
            </a:r>
            <a:r>
              <a:rPr lang="uk-UA" dirty="0" smtClean="0"/>
              <a:t> включає:</a:t>
            </a:r>
          </a:p>
          <a:p>
            <a:pPr lvl="1"/>
            <a:r>
              <a:rPr lang="uk-UA" dirty="0"/>
              <a:t>Оголошення закупівлі</a:t>
            </a:r>
            <a:endParaRPr lang="ru-RU" sz="2400" dirty="0"/>
          </a:p>
          <a:p>
            <a:pPr lvl="1"/>
            <a:r>
              <a:rPr lang="uk-UA" dirty="0"/>
              <a:t>Період уточнень (не менше одного робочого дня для </a:t>
            </a:r>
            <a:r>
              <a:rPr lang="uk-UA" dirty="0" err="1"/>
              <a:t>закупівель</a:t>
            </a:r>
            <a:r>
              <a:rPr lang="uk-UA" dirty="0"/>
              <a:t> на суму до 50 тис. грн. і трьох робочих днів для </a:t>
            </a:r>
            <a:r>
              <a:rPr lang="uk-UA" dirty="0" err="1"/>
              <a:t>закупівель</a:t>
            </a:r>
            <a:r>
              <a:rPr lang="uk-UA" dirty="0"/>
              <a:t> на більшу суму)</a:t>
            </a:r>
            <a:endParaRPr lang="ru-RU" sz="2400" dirty="0"/>
          </a:p>
          <a:p>
            <a:pPr lvl="1"/>
            <a:r>
              <a:rPr lang="uk-UA" dirty="0"/>
              <a:t>Період подання пропозицій (не менше одного робочого дня для </a:t>
            </a:r>
            <a:r>
              <a:rPr lang="uk-UA" dirty="0" err="1"/>
              <a:t>закупівель</a:t>
            </a:r>
            <a:r>
              <a:rPr lang="uk-UA" dirty="0"/>
              <a:t> на суму до 50 тис. грн. і двох робочих днів для </a:t>
            </a:r>
            <a:r>
              <a:rPr lang="uk-UA" dirty="0" err="1"/>
              <a:t>закупівель</a:t>
            </a:r>
            <a:r>
              <a:rPr lang="uk-UA" dirty="0"/>
              <a:t> на більшу суму)</a:t>
            </a:r>
            <a:endParaRPr lang="ru-RU" sz="2400" dirty="0"/>
          </a:p>
          <a:p>
            <a:pPr lvl="1"/>
            <a:r>
              <a:rPr lang="uk-UA" dirty="0"/>
              <a:t>Аукціон (крок аукціону в діапазоні від 0,5% до 3% очікуваної ціни закупівлі)</a:t>
            </a:r>
            <a:endParaRPr lang="ru-RU" sz="2400" dirty="0"/>
          </a:p>
          <a:p>
            <a:pPr lvl="1"/>
            <a:r>
              <a:rPr lang="uk-UA" dirty="0"/>
              <a:t>Кваліфікація, визначення переможця та завершення закупівлі.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0011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Публічні закупівлі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Замовник </a:t>
            </a:r>
            <a:r>
              <a:rPr lang="uk-UA" dirty="0" smtClean="0"/>
              <a:t>допорогових </a:t>
            </a:r>
            <a:r>
              <a:rPr lang="uk-UA" dirty="0" err="1" smtClean="0"/>
              <a:t>закупівель</a:t>
            </a:r>
            <a:r>
              <a:rPr lang="uk-UA" dirty="0" smtClean="0"/>
              <a:t> може </a:t>
            </a:r>
            <a:r>
              <a:rPr lang="uk-UA" dirty="0"/>
              <a:t>додатково вимагати забезпечення пропозиції, яка становить не більше </a:t>
            </a:r>
            <a:r>
              <a:rPr lang="uk-UA" dirty="0" smtClean="0"/>
              <a:t>3</a:t>
            </a:r>
            <a:r>
              <a:rPr lang="uk-UA" dirty="0"/>
              <a:t>% очікуваної вартості </a:t>
            </a:r>
            <a:r>
              <a:rPr lang="uk-UA" dirty="0" smtClean="0"/>
              <a:t>послуг </a:t>
            </a:r>
          </a:p>
          <a:p>
            <a:r>
              <a:rPr lang="uk-UA" dirty="0" smtClean="0"/>
              <a:t>Якщо </a:t>
            </a:r>
            <a:r>
              <a:rPr lang="uk-UA" dirty="0"/>
              <a:t>замовник використовує для оцінки пропозицій </a:t>
            </a:r>
            <a:r>
              <a:rPr lang="uk-UA" dirty="0" smtClean="0"/>
              <a:t>у допорогових </a:t>
            </a:r>
            <a:r>
              <a:rPr lang="uk-UA" dirty="0" err="1" smtClean="0"/>
              <a:t>закупівлях</a:t>
            </a:r>
            <a:r>
              <a:rPr lang="uk-UA" dirty="0" smtClean="0"/>
              <a:t> нецінові </a:t>
            </a:r>
            <a:r>
              <a:rPr lang="uk-UA" dirty="0"/>
              <a:t>критерії, їх питома вага не повинна перевищувати 30% балів або інших оціночних </a:t>
            </a:r>
            <a:r>
              <a:rPr lang="uk-UA" dirty="0" smtClean="0"/>
              <a:t>параметрів</a:t>
            </a:r>
          </a:p>
          <a:p>
            <a:pPr fontAlgn="base"/>
            <a:r>
              <a:rPr lang="uk-UA" b="1" i="1" dirty="0"/>
              <a:t>Кваліфікаційні критерії</a:t>
            </a:r>
            <a:r>
              <a:rPr lang="uk-UA" b="1" i="1" dirty="0" smtClean="0"/>
              <a:t>.</a:t>
            </a:r>
            <a:r>
              <a:rPr lang="uk-UA" dirty="0" smtClean="0"/>
              <a:t> </a:t>
            </a:r>
            <a:r>
              <a:rPr lang="uk-UA" dirty="0"/>
              <a:t>З</a:t>
            </a:r>
            <a:r>
              <a:rPr lang="uk-UA" dirty="0" smtClean="0"/>
              <a:t>амовник </a:t>
            </a:r>
            <a:r>
              <a:rPr lang="uk-UA" dirty="0"/>
              <a:t>публічних </a:t>
            </a:r>
            <a:r>
              <a:rPr lang="uk-UA" dirty="0" err="1"/>
              <a:t>закупівель</a:t>
            </a:r>
            <a:r>
              <a:rPr lang="uk-UA" dirty="0"/>
              <a:t> установлює один або декілька з таких кваліфікаційних критеріїв:</a:t>
            </a:r>
            <a:endParaRPr lang="ru-RU" sz="2000" dirty="0"/>
          </a:p>
          <a:p>
            <a:pPr lvl="1" fontAlgn="base"/>
            <a:r>
              <a:rPr lang="uk-UA" dirty="0"/>
              <a:t>наявність обладнання та матеріально-технічної бази;</a:t>
            </a:r>
            <a:endParaRPr lang="ru-RU" sz="2400" dirty="0"/>
          </a:p>
          <a:p>
            <a:pPr lvl="1" fontAlgn="base"/>
            <a:r>
              <a:rPr lang="uk-UA" dirty="0"/>
              <a:t>наявність працівників відповідної кваліфікації, які мають необхідні знання та досвід</a:t>
            </a:r>
            <a:r>
              <a:rPr lang="uk-UA" dirty="0" smtClean="0"/>
              <a:t>;</a:t>
            </a:r>
          </a:p>
          <a:p>
            <a:pPr lvl="1" fontAlgn="base"/>
            <a:r>
              <a:rPr lang="uk-UA" dirty="0" smtClean="0"/>
              <a:t> </a:t>
            </a:r>
            <a:r>
              <a:rPr lang="uk-UA" dirty="0"/>
              <a:t>документально підтверджений досвід виконання аналогічного </a:t>
            </a:r>
            <a:r>
              <a:rPr lang="uk-UA" dirty="0" smtClean="0"/>
              <a:t>договору</a:t>
            </a:r>
            <a:endParaRPr lang="ru-RU" sz="20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1419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Публічні закупівлі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uk-UA" b="1" i="1" dirty="0"/>
              <a:t>Конкурентний </a:t>
            </a:r>
            <a:r>
              <a:rPr lang="uk-UA" b="1" i="1" dirty="0" smtClean="0"/>
              <a:t>діалог</a:t>
            </a:r>
            <a:r>
              <a:rPr lang="uk-UA" dirty="0" smtClean="0"/>
              <a:t> </a:t>
            </a:r>
            <a:r>
              <a:rPr lang="uk-UA" dirty="0"/>
              <a:t>може </a:t>
            </a:r>
            <a:r>
              <a:rPr lang="uk-UA" dirty="0" smtClean="0"/>
              <a:t>застосуватися за </a:t>
            </a:r>
            <a:r>
              <a:rPr lang="uk-UA" dirty="0"/>
              <a:t>таких умов:</a:t>
            </a:r>
            <a:endParaRPr lang="ru-RU" sz="2000" dirty="0"/>
          </a:p>
          <a:p>
            <a:pPr lvl="1" fontAlgn="base"/>
            <a:r>
              <a:rPr lang="uk-UA" dirty="0"/>
              <a:t>замовник не може </a:t>
            </a:r>
            <a:r>
              <a:rPr lang="uk-UA" dirty="0" smtClean="0"/>
              <a:t>визначити </a:t>
            </a:r>
            <a:r>
              <a:rPr lang="uk-UA" dirty="0"/>
              <a:t>вид послуг, і для прийняття оптимального рішення про закупівлю необхідно провести переговори з учасниками;</a:t>
            </a:r>
            <a:endParaRPr lang="ru-RU" sz="2400" dirty="0"/>
          </a:p>
          <a:p>
            <a:pPr lvl="1" fontAlgn="base"/>
            <a:r>
              <a:rPr lang="uk-UA" dirty="0"/>
              <a:t>предметом закупівлі є консультаційні, юридичні послуги, розробка інформаційних систем, програмних продуктів, здійснення наукових досліджень, експериментів або розробок</a:t>
            </a:r>
            <a:r>
              <a:rPr lang="uk-UA" dirty="0" smtClean="0"/>
              <a:t>, визначення </a:t>
            </a:r>
            <a:r>
              <a:rPr lang="uk-UA" dirty="0"/>
              <a:t>вимог до виконання яких потребує </a:t>
            </a:r>
            <a:r>
              <a:rPr lang="uk-UA" dirty="0" smtClean="0"/>
              <a:t>переговорів</a:t>
            </a:r>
          </a:p>
          <a:p>
            <a:pPr lvl="1" fontAlgn="base"/>
            <a:r>
              <a:rPr lang="uk-UA" dirty="0" smtClean="0"/>
              <a:t>тендерні пропозиції </a:t>
            </a:r>
            <a:r>
              <a:rPr lang="uk-UA" dirty="0"/>
              <a:t>не менше </a:t>
            </a:r>
            <a:r>
              <a:rPr lang="uk-UA" dirty="0" smtClean="0"/>
              <a:t>трьох учасників </a:t>
            </a:r>
            <a:r>
              <a:rPr lang="uk-UA" dirty="0"/>
              <a:t>не були відхилені. </a:t>
            </a:r>
            <a:endParaRPr lang="ru-RU" sz="2000" dirty="0"/>
          </a:p>
          <a:p>
            <a:pPr fontAlgn="base"/>
            <a:r>
              <a:rPr lang="uk-UA" dirty="0" smtClean="0"/>
              <a:t>Замовник веде переговори </a:t>
            </a:r>
            <a:r>
              <a:rPr lang="uk-UA" dirty="0"/>
              <a:t>з кожним учасником окремо, </a:t>
            </a:r>
            <a:r>
              <a:rPr lang="uk-UA" dirty="0" smtClean="0"/>
              <a:t>додатково – спільні </a:t>
            </a:r>
            <a:r>
              <a:rPr lang="uk-UA" dirty="0"/>
              <a:t>зустрічі </a:t>
            </a:r>
            <a:endParaRPr lang="ru-RU" sz="2000" dirty="0"/>
          </a:p>
          <a:p>
            <a:pPr fontAlgn="base"/>
            <a:r>
              <a:rPr lang="uk-UA" dirty="0" smtClean="0"/>
              <a:t>Замовник нові </a:t>
            </a:r>
            <a:r>
              <a:rPr lang="uk-UA" dirty="0"/>
              <a:t>характеристики предмета </a:t>
            </a:r>
            <a:r>
              <a:rPr lang="uk-UA" dirty="0" smtClean="0"/>
              <a:t>закупівлі або вимоги до якості та </a:t>
            </a:r>
            <a:r>
              <a:rPr lang="uk-UA" dirty="0"/>
              <a:t>запрошує всіх </a:t>
            </a:r>
            <a:r>
              <a:rPr lang="uk-UA" dirty="0" smtClean="0"/>
              <a:t>учасників подати </a:t>
            </a:r>
            <a:r>
              <a:rPr lang="uk-UA" dirty="0"/>
              <a:t>остаточні тендерні пропозиції із зазначенням ціни. Строк подання тендерних пропозицій на другому етапі становить не менше 15 днів з дня отримання запрошення взяти участь у другому етапі. </a:t>
            </a:r>
            <a:r>
              <a:rPr lang="uk-UA" dirty="0" smtClean="0"/>
              <a:t>З </a:t>
            </a:r>
            <a:r>
              <a:rPr lang="uk-UA" dirty="0"/>
              <a:t>учасником процедури закупівлі, якого визначено переможцем, замовник укладає договір про закупівлю</a:t>
            </a:r>
            <a:r>
              <a:rPr lang="ru-RU" dirty="0"/>
              <a:t>.</a:t>
            </a:r>
            <a:endParaRPr lang="ru-RU" sz="2000" dirty="0"/>
          </a:p>
          <a:p>
            <a:pPr fontAlgn="base"/>
            <a:r>
              <a:rPr lang="uk-UA" dirty="0"/>
              <a:t>Строк подання тендерних пропозицій для участі в першому етапі конкурентного діалогу не повинен бути меншим, ніж 30 днів з дня оприлюднення оголошення про проведення конкурентного діалогу на веб-порталі Уповноваженого органу.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4819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Публічні закупівлі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6389" y="2160589"/>
            <a:ext cx="9091747" cy="3880773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uk-UA" b="1" i="1" dirty="0"/>
              <a:t>Переговорна процедура. </a:t>
            </a:r>
            <a:r>
              <a:rPr lang="uk-UA" dirty="0"/>
              <a:t>Переговорна процедура закупівлі застосовується </a:t>
            </a:r>
            <a:r>
              <a:rPr lang="uk-UA" dirty="0" smtClean="0"/>
              <a:t>як </a:t>
            </a:r>
            <a:r>
              <a:rPr lang="uk-UA" dirty="0"/>
              <a:t>виняток у разі:</a:t>
            </a:r>
            <a:endParaRPr lang="ru-RU" sz="2000" dirty="0"/>
          </a:p>
          <a:p>
            <a:pPr lvl="1" fontAlgn="base"/>
            <a:r>
              <a:rPr lang="uk-UA" dirty="0"/>
              <a:t>закупівлі творів мистецтва або закупівлі, пов’язаної із захистом прав інтелектуальної </a:t>
            </a:r>
            <a:r>
              <a:rPr lang="uk-UA" dirty="0" smtClean="0"/>
              <a:t>власності;</a:t>
            </a:r>
            <a:endParaRPr lang="ru-RU" sz="1800" dirty="0"/>
          </a:p>
          <a:p>
            <a:pPr lvl="1" fontAlgn="base"/>
            <a:r>
              <a:rPr lang="uk-UA" dirty="0"/>
              <a:t>відсутності конкуренції (у тому числі з технічних причин) на відповідному ринку, внаслідок чого договір про закупівлю може бути укладено лише з одним постачальником, за відсутності при цьому альтернативи;</a:t>
            </a:r>
            <a:endParaRPr lang="ru-RU" sz="1800" dirty="0"/>
          </a:p>
          <a:p>
            <a:pPr lvl="1" fontAlgn="base"/>
            <a:r>
              <a:rPr lang="uk-UA" dirty="0"/>
              <a:t>нагальної потреби у здійсненні закупівлі у зв’язку з виникненням особливих економічних чи соціальних обставин, що унеможливлюють дотримання замовниками строків для проведення тендеру, а саме пов’язаних з негайною ліквідацією наслідків надзвичайних ситуацій, а також наданням у встановленому порядку Україною гуманітарної допомоги іншим державам. Застосування переговорної процедури закупівлі в таких випадках здійснюється за рішенням замовника щодо кожної процедури;</a:t>
            </a:r>
            <a:endParaRPr lang="ru-RU" sz="1800" dirty="0"/>
          </a:p>
          <a:p>
            <a:pPr lvl="1" fontAlgn="base"/>
            <a:r>
              <a:rPr lang="uk-UA" dirty="0"/>
              <a:t>якщо замовником було двічі відмінено тендер через відсутність достатньої кількості </a:t>
            </a:r>
            <a:r>
              <a:rPr lang="uk-UA" dirty="0" smtClean="0"/>
              <a:t>учасників (предмет </a:t>
            </a:r>
            <a:r>
              <a:rPr lang="uk-UA" dirty="0"/>
              <a:t>закупівлі, </a:t>
            </a:r>
            <a:r>
              <a:rPr lang="uk-UA" dirty="0" smtClean="0"/>
              <a:t>технічні </a:t>
            </a:r>
            <a:r>
              <a:rPr lang="uk-UA" dirty="0"/>
              <a:t>та якісні характеристики, а також вимоги до учасника не повинні відрізнятися від вимог, що були визначені замовником у тендерній </a:t>
            </a:r>
            <a:r>
              <a:rPr lang="uk-UA" dirty="0" smtClean="0"/>
              <a:t>документації);</a:t>
            </a:r>
            <a:endParaRPr lang="ru-RU" sz="1800" dirty="0"/>
          </a:p>
          <a:p>
            <a:pPr lvl="1" fontAlgn="base"/>
            <a:r>
              <a:rPr lang="uk-UA" dirty="0"/>
              <a:t>потреби здійснити додаткову закупівлю в того самого постачальника з метою уніфікації, стандартизації або забезпечення сумісності з наявними товарами, технологіями, роботами чи послугами, якщо заміна попереднього </a:t>
            </a:r>
            <a:r>
              <a:rPr lang="uk-UA" dirty="0" smtClean="0"/>
              <a:t>надавача послуг </a:t>
            </a:r>
            <a:r>
              <a:rPr lang="uk-UA" dirty="0"/>
              <a:t>може призвести до несумісності або виникнення проблем технічного характеру, пов’язаних з експлуатацією та обслуговуванням;</a:t>
            </a:r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0374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Соціальне замовлення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/>
              <a:t>Наказ Міністерства соціальної політики від 14 листопада 2012 р. № </a:t>
            </a:r>
            <a:r>
              <a:rPr lang="uk-UA" dirty="0" smtClean="0"/>
              <a:t>1039 </a:t>
            </a:r>
            <a:r>
              <a:rPr lang="uk-UA" dirty="0"/>
              <a:t>встановив </a:t>
            </a:r>
            <a:r>
              <a:rPr lang="uk-UA" b="1" i="1" dirty="0"/>
              <a:t>критерії для відбору громадських об’єднань</a:t>
            </a:r>
            <a:r>
              <a:rPr lang="uk-UA" dirty="0"/>
              <a:t> для надання соціальних </a:t>
            </a:r>
            <a:r>
              <a:rPr lang="uk-UA" dirty="0" smtClean="0"/>
              <a:t>послуг на підставі надання </a:t>
            </a:r>
            <a:r>
              <a:rPr lang="uk-UA" dirty="0"/>
              <a:t>відповідної інформації та </a:t>
            </a:r>
            <a:r>
              <a:rPr lang="uk-UA" dirty="0" smtClean="0"/>
              <a:t>підтвердних </a:t>
            </a:r>
            <a:r>
              <a:rPr lang="uk-UA" dirty="0"/>
              <a:t>документів і не вимагають спеціального регуляторного акту. До цих критеріїв належать: </a:t>
            </a:r>
            <a:endParaRPr lang="ru-RU" dirty="0"/>
          </a:p>
          <a:p>
            <a:pPr lvl="0"/>
            <a:r>
              <a:rPr lang="uk-UA" dirty="0"/>
              <a:t>наявність </a:t>
            </a:r>
            <a:r>
              <a:rPr lang="uk-UA" dirty="0" smtClean="0"/>
              <a:t>статутів, у </a:t>
            </a:r>
            <a:r>
              <a:rPr lang="uk-UA" dirty="0"/>
              <a:t>яких визначено перелік соціальних послуг, затверджений </a:t>
            </a:r>
            <a:r>
              <a:rPr lang="uk-UA" dirty="0" err="1"/>
              <a:t>Мінсоцполітики</a:t>
            </a:r>
            <a:r>
              <a:rPr lang="uk-UA" dirty="0"/>
              <a:t>, категорії осіб, яким вони надаються;</a:t>
            </a:r>
            <a:endParaRPr lang="ru-RU" dirty="0"/>
          </a:p>
          <a:p>
            <a:pPr lvl="0"/>
            <a:r>
              <a:rPr lang="uk-UA" dirty="0"/>
              <a:t>дотримання державних стандартів соціальних послуг;</a:t>
            </a:r>
            <a:endParaRPr lang="ru-RU" dirty="0"/>
          </a:p>
          <a:p>
            <a:pPr lvl="0"/>
            <a:r>
              <a:rPr lang="uk-UA" dirty="0"/>
              <a:t>відповідний фаховий рівень </a:t>
            </a:r>
            <a:r>
              <a:rPr lang="uk-UA" dirty="0" smtClean="0"/>
              <a:t>працівників та інших </a:t>
            </a:r>
            <a:r>
              <a:rPr lang="uk-UA" dirty="0"/>
              <a:t>фахівців, які надають соціальні послуги, що підтверджується документом про освіту державного зразка;</a:t>
            </a:r>
            <a:endParaRPr lang="ru-RU" dirty="0"/>
          </a:p>
          <a:p>
            <a:pPr lvl="0"/>
            <a:r>
              <a:rPr lang="uk-UA" dirty="0"/>
              <a:t>відсутність заборгованості із сплати податків і зборів (обов’язкових платежів);</a:t>
            </a:r>
            <a:endParaRPr lang="ru-RU" dirty="0"/>
          </a:p>
          <a:p>
            <a:pPr lvl="0"/>
            <a:r>
              <a:rPr lang="uk-UA" dirty="0"/>
              <a:t>наявність у працівників </a:t>
            </a:r>
            <a:r>
              <a:rPr lang="uk-UA" dirty="0" smtClean="0"/>
              <a:t>особистих </a:t>
            </a:r>
            <a:r>
              <a:rPr lang="uk-UA" dirty="0"/>
              <a:t>медичних книжок та вчасність проходження обов’язкових медичних оглядів;</a:t>
            </a:r>
            <a:endParaRPr lang="ru-RU" dirty="0"/>
          </a:p>
          <a:p>
            <a:pPr lvl="0"/>
            <a:r>
              <a:rPr lang="uk-UA" dirty="0"/>
              <a:t>наявність матеріально-технічної бази, необхідної для надання соціальних послуг;</a:t>
            </a:r>
            <a:endParaRPr lang="ru-RU" dirty="0"/>
          </a:p>
          <a:p>
            <a:pPr lvl="0"/>
            <a:r>
              <a:rPr lang="uk-UA" dirty="0"/>
              <a:t>наявність власного чи орендованого приміщення для проживання (розміщення на ніч), що відповідає санітарним та протипожежним вимогам (для суб’єктів, що надають соціальні послуги з проживання (розміщення на ніч), у тому числі стаціонарного, паліативного/</a:t>
            </a:r>
            <a:r>
              <a:rPr lang="uk-UA" dirty="0" err="1"/>
              <a:t>хоспісного</a:t>
            </a:r>
            <a:r>
              <a:rPr lang="uk-UA" dirty="0"/>
              <a:t> догляду, підтриманого проживання, притулку);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65840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1708</Words>
  <Application>Microsoft Office PowerPoint</Application>
  <PresentationFormat>Custom</PresentationFormat>
  <Paragraphs>91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Аспект</vt:lpstr>
      <vt:lpstr>Джерела та механізми державного фінансування соціальних послуг</vt:lpstr>
      <vt:lpstr>Засади державного фінансування соціальних послуг</vt:lpstr>
      <vt:lpstr>Публічні закупівлі</vt:lpstr>
      <vt:lpstr>Публічні закупівлі</vt:lpstr>
      <vt:lpstr>Публічні закупівлі</vt:lpstr>
      <vt:lpstr>Публічні закупівлі</vt:lpstr>
      <vt:lpstr>Публічні закупівлі</vt:lpstr>
      <vt:lpstr>Публічні закупівлі</vt:lpstr>
      <vt:lpstr>Соціальне замовлення</vt:lpstr>
      <vt:lpstr>Соціальне замовлення</vt:lpstr>
      <vt:lpstr>Конкурси програм (проектів, заходів) ОГС</vt:lpstr>
      <vt:lpstr>Соціальне партнерство, місцеві цільові програми</vt:lpstr>
      <vt:lpstr>Соціальне підприємництво</vt:lpstr>
      <vt:lpstr>Соціальне підприємництво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Джерела та механізми державного фінансування соціальних послуг</dc:title>
  <dc:creator>Admin</dc:creator>
  <cp:lastModifiedBy>Kateryna Rogovska</cp:lastModifiedBy>
  <cp:revision>9</cp:revision>
  <dcterms:created xsi:type="dcterms:W3CDTF">2017-05-12T10:15:15Z</dcterms:created>
  <dcterms:modified xsi:type="dcterms:W3CDTF">2017-05-12T11:35:32Z</dcterms:modified>
</cp:coreProperties>
</file>