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71"/>
  </p:notesMasterIdLst>
  <p:sldIdLst>
    <p:sldId id="256" r:id="rId3"/>
    <p:sldId id="260" r:id="rId4"/>
    <p:sldId id="261" r:id="rId5"/>
    <p:sldId id="264" r:id="rId6"/>
    <p:sldId id="262" r:id="rId7"/>
    <p:sldId id="263" r:id="rId8"/>
    <p:sldId id="259" r:id="rId9"/>
    <p:sldId id="258" r:id="rId10"/>
    <p:sldId id="266" r:id="rId11"/>
    <p:sldId id="265" r:id="rId12"/>
    <p:sldId id="268" r:id="rId13"/>
    <p:sldId id="267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73" r:id="rId25"/>
    <p:sldId id="282" r:id="rId26"/>
    <p:sldId id="271" r:id="rId27"/>
    <p:sldId id="309" r:id="rId28"/>
    <p:sldId id="310" r:id="rId29"/>
    <p:sldId id="311" r:id="rId30"/>
    <p:sldId id="314" r:id="rId31"/>
    <p:sldId id="315" r:id="rId32"/>
    <p:sldId id="316" r:id="rId33"/>
    <p:sldId id="317" r:id="rId34"/>
    <p:sldId id="318" r:id="rId35"/>
    <p:sldId id="288" r:id="rId36"/>
    <p:sldId id="281" r:id="rId37"/>
    <p:sldId id="283" r:id="rId38"/>
    <p:sldId id="284" r:id="rId39"/>
    <p:sldId id="285" r:id="rId40"/>
    <p:sldId id="287" r:id="rId41"/>
    <p:sldId id="289" r:id="rId42"/>
    <p:sldId id="290" r:id="rId43"/>
    <p:sldId id="286" r:id="rId44"/>
    <p:sldId id="291" r:id="rId45"/>
    <p:sldId id="292" r:id="rId46"/>
    <p:sldId id="298" r:id="rId47"/>
    <p:sldId id="293" r:id="rId48"/>
    <p:sldId id="294" r:id="rId49"/>
    <p:sldId id="295" r:id="rId50"/>
    <p:sldId id="296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265" autoAdjust="0"/>
  </p:normalViewPr>
  <p:slideViewPr>
    <p:cSldViewPr snapToGrid="0">
      <p:cViewPr varScale="1">
        <p:scale>
          <a:sx n="48" d="100"/>
          <a:sy n="48" d="100"/>
        </p:scale>
        <p:origin x="-90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2D48E-7C2B-44B3-A95A-0527BD4D7FB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14EA7B-3DB9-442C-83CA-25CECAFD93DE}">
      <dgm:prSet phldrT="[Текст]"/>
      <dgm:spPr/>
      <dgm:t>
        <a:bodyPr/>
        <a:lstStyle/>
        <a:p>
          <a:r>
            <a:rPr lang="ru-RU" dirty="0" err="1" smtClean="0"/>
            <a:t>Формування</a:t>
          </a:r>
          <a:r>
            <a:rPr lang="ru-RU" dirty="0" smtClean="0"/>
            <a:t> </a:t>
          </a:r>
          <a:endParaRPr lang="ru-RU" dirty="0"/>
        </a:p>
      </dgm:t>
    </dgm:pt>
    <dgm:pt modelId="{E6CD4339-4B36-4777-B3FA-459E313208CF}" type="parTrans" cxnId="{962D5C97-B4DE-4CAE-82DA-C9D38A07F13A}">
      <dgm:prSet/>
      <dgm:spPr/>
      <dgm:t>
        <a:bodyPr/>
        <a:lstStyle/>
        <a:p>
          <a:endParaRPr lang="ru-RU"/>
        </a:p>
      </dgm:t>
    </dgm:pt>
    <dgm:pt modelId="{C343E7DE-7FAE-44FC-AE22-1EA0B1772C62}" type="sibTrans" cxnId="{962D5C97-B4DE-4CAE-82DA-C9D38A07F13A}">
      <dgm:prSet/>
      <dgm:spPr/>
      <dgm:t>
        <a:bodyPr/>
        <a:lstStyle/>
        <a:p>
          <a:endParaRPr lang="ru-RU"/>
        </a:p>
      </dgm:t>
    </dgm:pt>
    <dgm:pt modelId="{7247554A-CA44-4741-BB22-2F92730A3686}">
      <dgm:prSet phldrT="[Текст]"/>
      <dgm:spPr/>
      <dgm:t>
        <a:bodyPr/>
        <a:lstStyle/>
        <a:p>
          <a:r>
            <a:rPr lang="ru-RU" dirty="0" err="1" smtClean="0"/>
            <a:t>Виконання</a:t>
          </a:r>
          <a:endParaRPr lang="ru-RU" dirty="0"/>
        </a:p>
      </dgm:t>
    </dgm:pt>
    <dgm:pt modelId="{65D12824-1012-4DF5-B9B4-AD5F6006C3F3}" type="parTrans" cxnId="{16B3F232-2A56-4BE2-8222-DFE795101591}">
      <dgm:prSet/>
      <dgm:spPr/>
      <dgm:t>
        <a:bodyPr/>
        <a:lstStyle/>
        <a:p>
          <a:endParaRPr lang="ru-RU"/>
        </a:p>
      </dgm:t>
    </dgm:pt>
    <dgm:pt modelId="{6E7C0AEA-9C38-44B5-9CB5-B82E3211B3BB}" type="sibTrans" cxnId="{16B3F232-2A56-4BE2-8222-DFE795101591}">
      <dgm:prSet/>
      <dgm:spPr/>
      <dgm:t>
        <a:bodyPr/>
        <a:lstStyle/>
        <a:p>
          <a:endParaRPr lang="ru-RU"/>
        </a:p>
      </dgm:t>
    </dgm:pt>
    <dgm:pt modelId="{9E95A4C5-8A44-48A3-9C53-4CBB02758FFC}">
      <dgm:prSet phldrT="[Текст]"/>
      <dgm:spPr/>
      <dgm:t>
        <a:bodyPr/>
        <a:lstStyle/>
        <a:p>
          <a:r>
            <a:rPr lang="ru-RU" dirty="0" err="1" smtClean="0"/>
            <a:t>Здійснення</a:t>
          </a:r>
          <a:r>
            <a:rPr lang="ru-RU" dirty="0" smtClean="0"/>
            <a:t> контролю за </a:t>
          </a:r>
          <a:r>
            <a:rPr lang="ru-RU" dirty="0" err="1" smtClean="0"/>
            <a:t>виконанням</a:t>
          </a:r>
          <a:endParaRPr lang="ru-RU" dirty="0"/>
        </a:p>
      </dgm:t>
    </dgm:pt>
    <dgm:pt modelId="{B4DBC40A-C5E1-4A08-B73C-CDE04C3AF8BB}" type="parTrans" cxnId="{6A561F2E-044D-4072-88B6-5D9DC43A34AF}">
      <dgm:prSet/>
      <dgm:spPr/>
      <dgm:t>
        <a:bodyPr/>
        <a:lstStyle/>
        <a:p>
          <a:endParaRPr lang="ru-RU"/>
        </a:p>
      </dgm:t>
    </dgm:pt>
    <dgm:pt modelId="{E3CB88D2-82AC-43BD-95B5-DE990EFEEB6C}" type="sibTrans" cxnId="{6A561F2E-044D-4072-88B6-5D9DC43A34AF}">
      <dgm:prSet/>
      <dgm:spPr/>
      <dgm:t>
        <a:bodyPr/>
        <a:lstStyle/>
        <a:p>
          <a:endParaRPr lang="ru-RU"/>
        </a:p>
      </dgm:t>
    </dgm:pt>
    <dgm:pt modelId="{DF1EEC0D-E094-4531-B794-F02A03001C5A}" type="pres">
      <dgm:prSet presAssocID="{AED2D48E-7C2B-44B3-A95A-0527BD4D7FB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9A68A8-6BEF-43B7-BA5E-42B3ACD9EA6F}" type="pres">
      <dgm:prSet presAssocID="{3914EA7B-3DB9-442C-83CA-25CECAFD93DE}" presName="composite" presStyleCnt="0"/>
      <dgm:spPr/>
    </dgm:pt>
    <dgm:pt modelId="{93E4F0E7-E7FE-4994-A9AB-64B133E54587}" type="pres">
      <dgm:prSet presAssocID="{3914EA7B-3DB9-442C-83CA-25CECAFD93DE}" presName="LShape" presStyleLbl="alignNode1" presStyleIdx="0" presStyleCnt="5"/>
      <dgm:spPr/>
    </dgm:pt>
    <dgm:pt modelId="{A3B3D17A-84E8-4E7E-983A-E230C4976FE4}" type="pres">
      <dgm:prSet presAssocID="{3914EA7B-3DB9-442C-83CA-25CECAFD93D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ADBBD-8062-43BA-8DDA-C66BB09A6967}" type="pres">
      <dgm:prSet presAssocID="{3914EA7B-3DB9-442C-83CA-25CECAFD93DE}" presName="Triangle" presStyleLbl="alignNode1" presStyleIdx="1" presStyleCnt="5"/>
      <dgm:spPr/>
    </dgm:pt>
    <dgm:pt modelId="{F03F76B7-6B84-4C27-9F94-EA43D63E7F41}" type="pres">
      <dgm:prSet presAssocID="{C343E7DE-7FAE-44FC-AE22-1EA0B1772C62}" presName="sibTrans" presStyleCnt="0"/>
      <dgm:spPr/>
    </dgm:pt>
    <dgm:pt modelId="{E1E3B619-0C46-405E-95F6-549E9B4C0E20}" type="pres">
      <dgm:prSet presAssocID="{C343E7DE-7FAE-44FC-AE22-1EA0B1772C62}" presName="space" presStyleCnt="0"/>
      <dgm:spPr/>
    </dgm:pt>
    <dgm:pt modelId="{2B2204B6-BF68-4EDC-9CB5-867D99CA47B1}" type="pres">
      <dgm:prSet presAssocID="{7247554A-CA44-4741-BB22-2F92730A3686}" presName="composite" presStyleCnt="0"/>
      <dgm:spPr/>
    </dgm:pt>
    <dgm:pt modelId="{106DC409-11F1-42D3-A117-C83C8FC69801}" type="pres">
      <dgm:prSet presAssocID="{7247554A-CA44-4741-BB22-2F92730A3686}" presName="LShape" presStyleLbl="alignNode1" presStyleIdx="2" presStyleCnt="5"/>
      <dgm:spPr/>
    </dgm:pt>
    <dgm:pt modelId="{9B5F0CEC-6B93-4A2A-8217-F73BA0E43EC2}" type="pres">
      <dgm:prSet presAssocID="{7247554A-CA44-4741-BB22-2F92730A368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E3FA7-9F76-4D8B-AD09-D30F77F47437}" type="pres">
      <dgm:prSet presAssocID="{7247554A-CA44-4741-BB22-2F92730A3686}" presName="Triangle" presStyleLbl="alignNode1" presStyleIdx="3" presStyleCnt="5"/>
      <dgm:spPr/>
    </dgm:pt>
    <dgm:pt modelId="{C5613972-0FBB-4E2F-B44C-0ED499BA438A}" type="pres">
      <dgm:prSet presAssocID="{6E7C0AEA-9C38-44B5-9CB5-B82E3211B3BB}" presName="sibTrans" presStyleCnt="0"/>
      <dgm:spPr/>
    </dgm:pt>
    <dgm:pt modelId="{EC518781-E842-4CF3-92FE-C2F4E7D20479}" type="pres">
      <dgm:prSet presAssocID="{6E7C0AEA-9C38-44B5-9CB5-B82E3211B3BB}" presName="space" presStyleCnt="0"/>
      <dgm:spPr/>
    </dgm:pt>
    <dgm:pt modelId="{4ADC75AD-A18C-4E84-BFF9-E4025BE37CFA}" type="pres">
      <dgm:prSet presAssocID="{9E95A4C5-8A44-48A3-9C53-4CBB02758FFC}" presName="composite" presStyleCnt="0"/>
      <dgm:spPr/>
    </dgm:pt>
    <dgm:pt modelId="{86DD4342-CA10-4EB6-AC02-5EFBCBC1E43E}" type="pres">
      <dgm:prSet presAssocID="{9E95A4C5-8A44-48A3-9C53-4CBB02758FFC}" presName="LShape" presStyleLbl="alignNode1" presStyleIdx="4" presStyleCnt="5"/>
      <dgm:spPr/>
    </dgm:pt>
    <dgm:pt modelId="{391ED290-FBF4-4068-86ED-16050DE91493}" type="pres">
      <dgm:prSet presAssocID="{9E95A4C5-8A44-48A3-9C53-4CBB02758FF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EC11D3-1DE9-4333-952F-C4E4BEAA83AE}" type="presOf" srcId="{AED2D48E-7C2B-44B3-A95A-0527BD4D7FBE}" destId="{DF1EEC0D-E094-4531-B794-F02A03001C5A}" srcOrd="0" destOrd="0" presId="urn:microsoft.com/office/officeart/2009/3/layout/StepUpProcess"/>
    <dgm:cxn modelId="{16B3F232-2A56-4BE2-8222-DFE795101591}" srcId="{AED2D48E-7C2B-44B3-A95A-0527BD4D7FBE}" destId="{7247554A-CA44-4741-BB22-2F92730A3686}" srcOrd="1" destOrd="0" parTransId="{65D12824-1012-4DF5-B9B4-AD5F6006C3F3}" sibTransId="{6E7C0AEA-9C38-44B5-9CB5-B82E3211B3BB}"/>
    <dgm:cxn modelId="{0220BD1E-5644-47CA-B232-892A620B8B85}" type="presOf" srcId="{9E95A4C5-8A44-48A3-9C53-4CBB02758FFC}" destId="{391ED290-FBF4-4068-86ED-16050DE91493}" srcOrd="0" destOrd="0" presId="urn:microsoft.com/office/officeart/2009/3/layout/StepUpProcess"/>
    <dgm:cxn modelId="{962D5C97-B4DE-4CAE-82DA-C9D38A07F13A}" srcId="{AED2D48E-7C2B-44B3-A95A-0527BD4D7FBE}" destId="{3914EA7B-3DB9-442C-83CA-25CECAFD93DE}" srcOrd="0" destOrd="0" parTransId="{E6CD4339-4B36-4777-B3FA-459E313208CF}" sibTransId="{C343E7DE-7FAE-44FC-AE22-1EA0B1772C62}"/>
    <dgm:cxn modelId="{FBEDFAA7-72DA-4884-A178-44CF62E2C698}" type="presOf" srcId="{3914EA7B-3DB9-442C-83CA-25CECAFD93DE}" destId="{A3B3D17A-84E8-4E7E-983A-E230C4976FE4}" srcOrd="0" destOrd="0" presId="urn:microsoft.com/office/officeart/2009/3/layout/StepUpProcess"/>
    <dgm:cxn modelId="{BF22E047-7522-4D63-93D1-66E0517FF7B7}" type="presOf" srcId="{7247554A-CA44-4741-BB22-2F92730A3686}" destId="{9B5F0CEC-6B93-4A2A-8217-F73BA0E43EC2}" srcOrd="0" destOrd="0" presId="urn:microsoft.com/office/officeart/2009/3/layout/StepUpProcess"/>
    <dgm:cxn modelId="{6A561F2E-044D-4072-88B6-5D9DC43A34AF}" srcId="{AED2D48E-7C2B-44B3-A95A-0527BD4D7FBE}" destId="{9E95A4C5-8A44-48A3-9C53-4CBB02758FFC}" srcOrd="2" destOrd="0" parTransId="{B4DBC40A-C5E1-4A08-B73C-CDE04C3AF8BB}" sibTransId="{E3CB88D2-82AC-43BD-95B5-DE990EFEEB6C}"/>
    <dgm:cxn modelId="{4E2D01B9-423E-4145-8747-F7A59693843C}" type="presParOf" srcId="{DF1EEC0D-E094-4531-B794-F02A03001C5A}" destId="{FB9A68A8-6BEF-43B7-BA5E-42B3ACD9EA6F}" srcOrd="0" destOrd="0" presId="urn:microsoft.com/office/officeart/2009/3/layout/StepUpProcess"/>
    <dgm:cxn modelId="{C0208D87-8564-4B80-A660-702046F87B51}" type="presParOf" srcId="{FB9A68A8-6BEF-43B7-BA5E-42B3ACD9EA6F}" destId="{93E4F0E7-E7FE-4994-A9AB-64B133E54587}" srcOrd="0" destOrd="0" presId="urn:microsoft.com/office/officeart/2009/3/layout/StepUpProcess"/>
    <dgm:cxn modelId="{33B43561-4E7A-4F4C-9413-7A12D5F76B2B}" type="presParOf" srcId="{FB9A68A8-6BEF-43B7-BA5E-42B3ACD9EA6F}" destId="{A3B3D17A-84E8-4E7E-983A-E230C4976FE4}" srcOrd="1" destOrd="0" presId="urn:microsoft.com/office/officeart/2009/3/layout/StepUpProcess"/>
    <dgm:cxn modelId="{A5D05055-7BB1-4B5D-A373-7F6C6F7D8911}" type="presParOf" srcId="{FB9A68A8-6BEF-43B7-BA5E-42B3ACD9EA6F}" destId="{D6BADBBD-8062-43BA-8DDA-C66BB09A6967}" srcOrd="2" destOrd="0" presId="urn:microsoft.com/office/officeart/2009/3/layout/StepUpProcess"/>
    <dgm:cxn modelId="{8D5949B6-9964-4232-8511-1B700D7A30B2}" type="presParOf" srcId="{DF1EEC0D-E094-4531-B794-F02A03001C5A}" destId="{F03F76B7-6B84-4C27-9F94-EA43D63E7F41}" srcOrd="1" destOrd="0" presId="urn:microsoft.com/office/officeart/2009/3/layout/StepUpProcess"/>
    <dgm:cxn modelId="{AA403C39-084D-432D-8D6F-21F01DCA883B}" type="presParOf" srcId="{F03F76B7-6B84-4C27-9F94-EA43D63E7F41}" destId="{E1E3B619-0C46-405E-95F6-549E9B4C0E20}" srcOrd="0" destOrd="0" presId="urn:microsoft.com/office/officeart/2009/3/layout/StepUpProcess"/>
    <dgm:cxn modelId="{6EB8A98C-DBC7-4136-96C8-2C5B3AC820BC}" type="presParOf" srcId="{DF1EEC0D-E094-4531-B794-F02A03001C5A}" destId="{2B2204B6-BF68-4EDC-9CB5-867D99CA47B1}" srcOrd="2" destOrd="0" presId="urn:microsoft.com/office/officeart/2009/3/layout/StepUpProcess"/>
    <dgm:cxn modelId="{D1FAEC58-4830-4B3E-8BAB-A1A3128C6DF1}" type="presParOf" srcId="{2B2204B6-BF68-4EDC-9CB5-867D99CA47B1}" destId="{106DC409-11F1-42D3-A117-C83C8FC69801}" srcOrd="0" destOrd="0" presId="urn:microsoft.com/office/officeart/2009/3/layout/StepUpProcess"/>
    <dgm:cxn modelId="{9BCA9AF1-3A40-4289-8CE7-7606BB2A43CB}" type="presParOf" srcId="{2B2204B6-BF68-4EDC-9CB5-867D99CA47B1}" destId="{9B5F0CEC-6B93-4A2A-8217-F73BA0E43EC2}" srcOrd="1" destOrd="0" presId="urn:microsoft.com/office/officeart/2009/3/layout/StepUpProcess"/>
    <dgm:cxn modelId="{4C247162-4C73-40BB-803A-337FA238689E}" type="presParOf" srcId="{2B2204B6-BF68-4EDC-9CB5-867D99CA47B1}" destId="{88CE3FA7-9F76-4D8B-AD09-D30F77F47437}" srcOrd="2" destOrd="0" presId="urn:microsoft.com/office/officeart/2009/3/layout/StepUpProcess"/>
    <dgm:cxn modelId="{0B5404E3-1DC3-476D-9689-0B7834D4D22B}" type="presParOf" srcId="{DF1EEC0D-E094-4531-B794-F02A03001C5A}" destId="{C5613972-0FBB-4E2F-B44C-0ED499BA438A}" srcOrd="3" destOrd="0" presId="urn:microsoft.com/office/officeart/2009/3/layout/StepUpProcess"/>
    <dgm:cxn modelId="{040D658B-B62A-4C02-BF74-1FB02A61BCB1}" type="presParOf" srcId="{C5613972-0FBB-4E2F-B44C-0ED499BA438A}" destId="{EC518781-E842-4CF3-92FE-C2F4E7D20479}" srcOrd="0" destOrd="0" presId="urn:microsoft.com/office/officeart/2009/3/layout/StepUpProcess"/>
    <dgm:cxn modelId="{B65630C5-C9AD-4F9D-8E32-802DA2F83A10}" type="presParOf" srcId="{DF1EEC0D-E094-4531-B794-F02A03001C5A}" destId="{4ADC75AD-A18C-4E84-BFF9-E4025BE37CFA}" srcOrd="4" destOrd="0" presId="urn:microsoft.com/office/officeart/2009/3/layout/StepUpProcess"/>
    <dgm:cxn modelId="{6477B9C8-C798-4F8D-96AD-DC794EA28C01}" type="presParOf" srcId="{4ADC75AD-A18C-4E84-BFF9-E4025BE37CFA}" destId="{86DD4342-CA10-4EB6-AC02-5EFBCBC1E43E}" srcOrd="0" destOrd="0" presId="urn:microsoft.com/office/officeart/2009/3/layout/StepUpProcess"/>
    <dgm:cxn modelId="{0342D36E-7F2D-4B25-917E-593E248E31C9}" type="presParOf" srcId="{4ADC75AD-A18C-4E84-BFF9-E4025BE37CFA}" destId="{391ED290-FBF4-4068-86ED-16050DE9149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4F0E7-E7FE-4994-A9AB-64B133E54587}">
      <dsp:nvSpPr>
        <dsp:cNvPr id="0" name=""/>
        <dsp:cNvSpPr/>
      </dsp:nvSpPr>
      <dsp:spPr>
        <a:xfrm rot="5400000">
          <a:off x="1289483" y="870876"/>
          <a:ext cx="1502733" cy="25005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3D17A-84E8-4E7E-983A-E230C4976FE4}">
      <dsp:nvSpPr>
        <dsp:cNvPr id="0" name=""/>
        <dsp:cNvSpPr/>
      </dsp:nvSpPr>
      <dsp:spPr>
        <a:xfrm>
          <a:off x="1038639" y="1617991"/>
          <a:ext cx="2257478" cy="197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Формування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1038639" y="1617991"/>
        <a:ext cx="2257478" cy="1978812"/>
      </dsp:txXfrm>
    </dsp:sp>
    <dsp:sp modelId="{D6BADBBD-8062-43BA-8DDA-C66BB09A6967}">
      <dsp:nvSpPr>
        <dsp:cNvPr id="0" name=""/>
        <dsp:cNvSpPr/>
      </dsp:nvSpPr>
      <dsp:spPr>
        <a:xfrm>
          <a:off x="2870178" y="686786"/>
          <a:ext cx="425939" cy="4259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DC409-11F1-42D3-A117-C83C8FC69801}">
      <dsp:nvSpPr>
        <dsp:cNvPr id="0" name=""/>
        <dsp:cNvSpPr/>
      </dsp:nvSpPr>
      <dsp:spPr>
        <a:xfrm rot="5400000">
          <a:off x="4053077" y="187022"/>
          <a:ext cx="1502733" cy="25005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F0CEC-6B93-4A2A-8217-F73BA0E43EC2}">
      <dsp:nvSpPr>
        <dsp:cNvPr id="0" name=""/>
        <dsp:cNvSpPr/>
      </dsp:nvSpPr>
      <dsp:spPr>
        <a:xfrm>
          <a:off x="3802234" y="934137"/>
          <a:ext cx="2257478" cy="197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Виконання</a:t>
          </a:r>
          <a:endParaRPr lang="ru-RU" sz="2800" kern="1200" dirty="0"/>
        </a:p>
      </dsp:txBody>
      <dsp:txXfrm>
        <a:off x="3802234" y="934137"/>
        <a:ext cx="2257478" cy="1978812"/>
      </dsp:txXfrm>
    </dsp:sp>
    <dsp:sp modelId="{88CE3FA7-9F76-4D8B-AD09-D30F77F47437}">
      <dsp:nvSpPr>
        <dsp:cNvPr id="0" name=""/>
        <dsp:cNvSpPr/>
      </dsp:nvSpPr>
      <dsp:spPr>
        <a:xfrm>
          <a:off x="5633773" y="2931"/>
          <a:ext cx="425939" cy="4259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D4342-CA10-4EB6-AC02-5EFBCBC1E43E}">
      <dsp:nvSpPr>
        <dsp:cNvPr id="0" name=""/>
        <dsp:cNvSpPr/>
      </dsp:nvSpPr>
      <dsp:spPr>
        <a:xfrm rot="5400000">
          <a:off x="6816672" y="-496831"/>
          <a:ext cx="1502733" cy="25005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ED290-FBF4-4068-86ED-16050DE91493}">
      <dsp:nvSpPr>
        <dsp:cNvPr id="0" name=""/>
        <dsp:cNvSpPr/>
      </dsp:nvSpPr>
      <dsp:spPr>
        <a:xfrm>
          <a:off x="6565828" y="250283"/>
          <a:ext cx="2257478" cy="197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Здійснення</a:t>
          </a:r>
          <a:r>
            <a:rPr lang="ru-RU" sz="2800" kern="1200" dirty="0" smtClean="0"/>
            <a:t> контролю за </a:t>
          </a:r>
          <a:r>
            <a:rPr lang="ru-RU" sz="2800" kern="1200" dirty="0" err="1" smtClean="0"/>
            <a:t>виконанням</a:t>
          </a:r>
          <a:endParaRPr lang="ru-RU" sz="2800" kern="1200" dirty="0"/>
        </a:p>
      </dsp:txBody>
      <dsp:txXfrm>
        <a:off x="6565828" y="250283"/>
        <a:ext cx="2257478" cy="1978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4C4A-BDF4-4B73-94AC-5E9D55593AE2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CE959-CE42-4095-B359-2515015496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84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E959-CE42-4095-B359-25150154963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796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759552"/>
            <a:ext cx="6870660" cy="5854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234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27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941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148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345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484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477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96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455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2914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846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" y="5968469"/>
            <a:ext cx="2505075" cy="28575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5CE01-27A0-4022-BC56-B70089AFED95}" type="datetimeFigureOut">
              <a:rPr lang="uk-UA" smtClean="0"/>
              <a:t>11.07.2017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01144-F1E8-4F71-AAE6-3747947CAC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56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kupriy@ccc.kiev.ua" TargetMode="External"/><Relationship Id="rId2" Type="http://schemas.openxmlformats.org/officeDocument/2006/relationships/hyperlink" Target="mailto:palyvoda@ccc.kiev.u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 smtClean="0"/>
              <a:t>Організація соціального замовлення: участь недержавних суб’єктів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Тренінг</a:t>
            </a:r>
          </a:p>
          <a:p>
            <a:r>
              <a:rPr lang="uk-UA" dirty="0" smtClean="0"/>
              <a:t>Любов ПАЛИВОДА, президент ТЦК</a:t>
            </a:r>
          </a:p>
          <a:p>
            <a:r>
              <a:rPr lang="uk-UA" dirty="0" smtClean="0"/>
              <a:t>Володимир КУПРІЙ, виконавчий директор ТЦК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43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 України «Про соціальне замовлення», стаття 13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0321" y="2400881"/>
            <a:ext cx="9613861" cy="359931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Місцеві органи виконавчої влади, органи місцевого самоврядування забезпечують надання соціальних послуг, у тому числі шляхом </a:t>
            </a:r>
            <a:r>
              <a:rPr lang="uk-UA" dirty="0" smtClean="0">
                <a:solidFill>
                  <a:srgbClr val="FF0000"/>
                </a:solidFill>
              </a:rPr>
              <a:t>СОЦІАЛЬНОГО ЗАМОВЛЕННЯ</a:t>
            </a:r>
          </a:p>
          <a:p>
            <a:endParaRPr lang="uk-UA" dirty="0" smtClean="0"/>
          </a:p>
          <a:p>
            <a:r>
              <a:rPr lang="uk-UA" smtClean="0"/>
              <a:t>У разі </a:t>
            </a:r>
            <a:r>
              <a:rPr lang="uk-UA" dirty="0" smtClean="0"/>
              <a:t>залучення бюджетних коштів </a:t>
            </a:r>
            <a:r>
              <a:rPr lang="uk-UA" dirty="0"/>
              <a:t>д</a:t>
            </a:r>
            <a:r>
              <a:rPr lang="uk-UA" dirty="0" smtClean="0"/>
              <a:t>о фінансування соціальних послуг, які надаються недержавними суб’єктами, місцеві органи виконавчої влади, органи місцевого самоврядування </a:t>
            </a:r>
            <a:r>
              <a:rPr lang="uk-UA" dirty="0" smtClean="0">
                <a:solidFill>
                  <a:srgbClr val="FF0000"/>
                </a:solidFill>
              </a:rPr>
              <a:t>на конкурсній основі </a:t>
            </a:r>
            <a:r>
              <a:rPr lang="uk-UA" dirty="0" smtClean="0"/>
              <a:t>із недержавними суб’єктами договір щодо умов фінансування та вимог до обсягу, порядку і якості надання соціальних послуг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91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дійснення соціального замовлення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Порядок здійснення соціального замовлення за рахунок бюджетних коштів (затверджений постановою КМУ від 29.04.2013 №324)</a:t>
            </a:r>
          </a:p>
          <a:p>
            <a:r>
              <a:rPr lang="uk-UA" dirty="0" smtClean="0"/>
              <a:t>Визначає механізм формування, виконання і фінансування соціального замовлення соціальних послуг, що надаються недержавними суб’єктами, за рахунок бюджетних коштів, а також організації та проведення конкурсів із залученням таких коштів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86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Учасники соціального замовлення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181" y="2669381"/>
            <a:ext cx="3952875" cy="29337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4476894" cy="35993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Замовники соціальних послуг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Отримувачі соціальних послуг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Недержавні суб’єкти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Виконавці соціального замовлення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581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соціального замовлення</a:t>
            </a:r>
            <a:endParaRPr lang="uk-UA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078375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Формування соціального замовлення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1) Визначення потреб населення (Порядок визначення затверджений наказом </a:t>
            </a:r>
            <a:r>
              <a:rPr lang="uk-UA" dirty="0" err="1" smtClean="0"/>
              <a:t>Мінсоцполітики</a:t>
            </a:r>
            <a:r>
              <a:rPr lang="uk-UA" dirty="0" smtClean="0"/>
              <a:t> від 20.01.2014 №28)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2) Визначення пріоритетів соціального замовлення:</a:t>
            </a:r>
          </a:p>
          <a:p>
            <a:pPr lvl="2"/>
            <a:r>
              <a:rPr lang="uk-UA" dirty="0" smtClean="0">
                <a:solidFill>
                  <a:schemeClr val="bg1"/>
                </a:solidFill>
              </a:rPr>
              <a:t>Перелік соціальних послуг</a:t>
            </a:r>
            <a:r>
              <a:rPr lang="uk-UA" dirty="0" smtClean="0"/>
              <a:t>, передбачених місцевою програмою розвитку системи надання соціальних послуг за результатами визначення потреб</a:t>
            </a:r>
          </a:p>
          <a:p>
            <a:pPr lvl="2"/>
            <a:r>
              <a:rPr lang="uk-UA" dirty="0" smtClean="0">
                <a:solidFill>
                  <a:schemeClr val="bg1"/>
                </a:solidFill>
              </a:rPr>
              <a:t>Перелік соціальних груп </a:t>
            </a:r>
            <a:r>
              <a:rPr lang="uk-UA" dirty="0" smtClean="0"/>
              <a:t>та/або орієнтовану чисельність окремих категорій осіб, які є потенційними отримувачами соціальних послуг</a:t>
            </a:r>
          </a:p>
          <a:p>
            <a:pPr lvl="2"/>
            <a:r>
              <a:rPr lang="uk-UA" dirty="0" smtClean="0">
                <a:solidFill>
                  <a:schemeClr val="bg1"/>
                </a:solidFill>
              </a:rPr>
              <a:t>Орієнтований обсяг щорічного фінансування </a:t>
            </a:r>
            <a:r>
              <a:rPr lang="uk-UA" dirty="0" smtClean="0"/>
              <a:t>соціального замовлення за рахунок бюджетних коштів</a:t>
            </a:r>
          </a:p>
          <a:p>
            <a:pPr lvl="2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17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потреб населення у соціальних послугах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Визначення потенційних отримувачів соціальних послуг</a:t>
            </a:r>
            <a:endParaRPr lang="en-US" dirty="0" smtClean="0"/>
          </a:p>
          <a:p>
            <a:r>
              <a:rPr lang="uk-UA" dirty="0" smtClean="0"/>
              <a:t>Визначення індивідуальних потреб осіб/сімей, які перебувають у складних життєвих обставинах, або соціальної групи у соціальних послугах</a:t>
            </a:r>
          </a:p>
          <a:p>
            <a:r>
              <a:rPr lang="uk-UA" dirty="0" smtClean="0"/>
              <a:t>Визначення суб’єктів, що надають соціальні послуги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24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Хто і що робить?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Структурні підрозділи з питань соціального захисту населення РДА, РДА у містах Київ, Севастополь, виконкомів місцевих рад:</a:t>
            </a:r>
          </a:p>
          <a:p>
            <a:pPr marL="0" indent="0">
              <a:buNone/>
            </a:pPr>
            <a:r>
              <a:rPr lang="uk-UA" dirty="0" smtClean="0"/>
              <a:t> 1) до 1 лютого надсилають запити для отримання інформації щодо:</a:t>
            </a:r>
          </a:p>
          <a:p>
            <a:pPr lvl="1"/>
            <a:r>
              <a:rPr lang="uk-UA" dirty="0" smtClean="0"/>
              <a:t>потенційних одержувачів </a:t>
            </a:r>
            <a:r>
              <a:rPr lang="uk-UA" dirty="0" err="1" smtClean="0"/>
              <a:t>соц.послуг</a:t>
            </a:r>
            <a:r>
              <a:rPr lang="uk-UA" dirty="0" smtClean="0"/>
              <a:t>, </a:t>
            </a:r>
          </a:p>
          <a:p>
            <a:pPr lvl="1"/>
            <a:r>
              <a:rPr lang="uk-UA" dirty="0" smtClean="0"/>
              <a:t>фактичних отримувачів </a:t>
            </a:r>
            <a:r>
              <a:rPr lang="uk-UA" dirty="0" err="1" smtClean="0"/>
              <a:t>соц.послуг</a:t>
            </a:r>
            <a:r>
              <a:rPr lang="uk-UA" dirty="0" smtClean="0"/>
              <a:t>, </a:t>
            </a:r>
          </a:p>
          <a:p>
            <a:pPr lvl="1"/>
            <a:r>
              <a:rPr lang="uk-UA" dirty="0" smtClean="0"/>
              <a:t>чисельності осіб/сімей, які перебувають у складних життєвих обставинах, соціальних груп, які отримують </a:t>
            </a:r>
            <a:r>
              <a:rPr lang="uk-UA" dirty="0" err="1" smtClean="0"/>
              <a:t>соц.послуги</a:t>
            </a:r>
            <a:r>
              <a:rPr lang="uk-UA" dirty="0" smtClean="0"/>
              <a:t>;</a:t>
            </a:r>
          </a:p>
          <a:p>
            <a:pPr lvl="1"/>
            <a:r>
              <a:rPr lang="uk-UA" dirty="0" smtClean="0"/>
              <a:t>суб'єктів, що надають </a:t>
            </a:r>
            <a:r>
              <a:rPr lang="uk-UA" dirty="0" err="1" smtClean="0"/>
              <a:t>соц.послуги</a:t>
            </a:r>
            <a:r>
              <a:rPr lang="uk-UA" dirty="0" smtClean="0"/>
              <a:t>.</a:t>
            </a:r>
          </a:p>
          <a:p>
            <a:pPr marL="4763" lvl="1" indent="0">
              <a:buNone/>
            </a:pPr>
            <a:r>
              <a:rPr lang="uk-UA" dirty="0" smtClean="0"/>
              <a:t>Ця інформація має бути надана протягом 15 робочих днів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uk-UA" sz="2400" dirty="0"/>
              <a:t>2) </a:t>
            </a:r>
            <a:r>
              <a:rPr lang="uk-UA" sz="2400" dirty="0" smtClean="0"/>
              <a:t>здійснюють </a:t>
            </a:r>
            <a:r>
              <a:rPr lang="uk-UA" sz="2400" dirty="0"/>
              <a:t>підсумковий аналіз</a:t>
            </a:r>
          </a:p>
        </p:txBody>
      </p:sp>
    </p:spTree>
    <p:extLst>
      <p:ext uri="{BB962C8B-B14F-4D97-AF65-F5344CB8AC3E}">
        <p14:creationId xmlns:p14="http://schemas.microsoft.com/office/powerpoint/2010/main" val="994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Збір та аналіз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Чисельність </a:t>
            </a:r>
            <a:r>
              <a:rPr lang="uk-UA" u="sng" dirty="0" smtClean="0"/>
              <a:t>потенційних отримувачів </a:t>
            </a:r>
            <a:r>
              <a:rPr lang="uk-UA" dirty="0" err="1" smtClean="0"/>
              <a:t>соц.послуг</a:t>
            </a:r>
            <a:r>
              <a:rPr lang="uk-UA" dirty="0" smtClean="0"/>
              <a:t> визначається на основі: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даних</a:t>
            </a:r>
            <a:r>
              <a:rPr lang="uk-UA" dirty="0" smtClean="0"/>
              <a:t> про кількість осіб або </a:t>
            </a:r>
            <a:r>
              <a:rPr lang="uk-UA" dirty="0" err="1" smtClean="0"/>
              <a:t>соц</a:t>
            </a:r>
            <a:r>
              <a:rPr lang="uk-UA" dirty="0" smtClean="0"/>
              <a:t> групи, які (1) потребують </a:t>
            </a:r>
            <a:r>
              <a:rPr lang="uk-UA" dirty="0" err="1" smtClean="0"/>
              <a:t>соц.послуг</a:t>
            </a:r>
            <a:r>
              <a:rPr lang="uk-UA" dirty="0" smtClean="0"/>
              <a:t> вперше, (2) вже отримують </a:t>
            </a:r>
            <a:r>
              <a:rPr lang="uk-UA" dirty="0" err="1" smtClean="0"/>
              <a:t>соц</a:t>
            </a:r>
            <a:r>
              <a:rPr lang="uk-UA" dirty="0" smtClean="0"/>
              <a:t> послуги та потребують їх у наступному періоді;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результатів аналізу </a:t>
            </a:r>
            <a:r>
              <a:rPr lang="uk-UA" dirty="0" smtClean="0"/>
              <a:t>(1) звернень громадян, (2) звернень громадських, релігійних організацій стосовно потреб запровадження нових послуг чи розвитку існуючих</a:t>
            </a:r>
          </a:p>
        </p:txBody>
      </p:sp>
    </p:spTree>
    <p:extLst>
      <p:ext uri="{BB962C8B-B14F-4D97-AF65-F5344CB8AC3E}">
        <p14:creationId xmlns:p14="http://schemas.microsoft.com/office/powerpoint/2010/main" val="26284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Збір та аналіз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Чисельність </a:t>
            </a:r>
            <a:r>
              <a:rPr lang="uk-UA" u="sng" dirty="0" smtClean="0"/>
              <a:t>фактичних отримувачів </a:t>
            </a:r>
            <a:r>
              <a:rPr lang="uk-UA" dirty="0" err="1" smtClean="0"/>
              <a:t>соц.послуг</a:t>
            </a:r>
            <a:r>
              <a:rPr lang="uk-UA" dirty="0" smtClean="0"/>
              <a:t> визначається на основі: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інформації</a:t>
            </a:r>
            <a:r>
              <a:rPr lang="uk-UA" dirty="0" smtClean="0"/>
              <a:t> про чисельність осіб, соціальних груп, які перебувають у складних життєвих обставинах і не можуть самостійно подолати їх, яким вже надавалися </a:t>
            </a:r>
            <a:r>
              <a:rPr lang="uk-UA" dirty="0" err="1" smtClean="0"/>
              <a:t>соц</a:t>
            </a:r>
            <a:r>
              <a:rPr lang="uk-UA" dirty="0" smtClean="0"/>
              <a:t> послуги в минулому році.</a:t>
            </a:r>
          </a:p>
        </p:txBody>
      </p:sp>
    </p:spTree>
    <p:extLst>
      <p:ext uri="{BB962C8B-B14F-4D97-AF65-F5344CB8AC3E}">
        <p14:creationId xmlns:p14="http://schemas.microsoft.com/office/powerpoint/2010/main" val="4605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Збір та аналіз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Інформація про суб'єкти, що надають </a:t>
            </a:r>
            <a:r>
              <a:rPr lang="uk-UA" dirty="0" err="1" smtClean="0"/>
              <a:t>соц.послуги</a:t>
            </a:r>
            <a:r>
              <a:rPr lang="uk-UA" dirty="0" smtClean="0"/>
              <a:t>, має включати: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перелік суб'єктів;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спеціалізація </a:t>
            </a:r>
            <a:r>
              <a:rPr lang="uk-UA" dirty="0">
                <a:solidFill>
                  <a:schemeClr val="bg1"/>
                </a:solidFill>
              </a:rPr>
              <a:t>та форми власності </a:t>
            </a:r>
            <a:r>
              <a:rPr lang="uk-UA" dirty="0" smtClean="0">
                <a:solidFill>
                  <a:schemeClr val="bg1"/>
                </a:solidFill>
              </a:rPr>
              <a:t>суб'єкту;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ерелік </a:t>
            </a:r>
            <a:r>
              <a:rPr lang="uk-UA" dirty="0" err="1" smtClean="0">
                <a:solidFill>
                  <a:schemeClr val="bg1"/>
                </a:solidFill>
              </a:rPr>
              <a:t>соц.послуг</a:t>
            </a:r>
            <a:r>
              <a:rPr lang="uk-UA" dirty="0" smtClean="0">
                <a:solidFill>
                  <a:schemeClr val="bg1"/>
                </a:solidFill>
              </a:rPr>
              <a:t>, які надаються суб'єктом;</a:t>
            </a:r>
          </a:p>
          <a:p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отужність суб'єкту (кількість послуг/кількість клієнтів за минулий рік);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кількість отримувачів послуг;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кількість працівників, які надають соц. послуги.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Соціальні послуги – комплекс заходів з надання допомоги особам, окремим соціальним групам, які перебувають у складних життєвих обставинах і не можуть самостійно їх подолати, з метою розв’язання їхніх життєвих проблем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uk-UA" dirty="0" smtClean="0"/>
              <a:t>Стаття 1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Закон України «Про соціальні послуги»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41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Збір та аналіз інформації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Визначення індивідуальних потреб відбувається на основі:</a:t>
            </a:r>
          </a:p>
          <a:p>
            <a:pPr marL="0" indent="0">
              <a:buNone/>
            </a:pPr>
            <a:endParaRPr lang="uk-UA" dirty="0" smtClean="0"/>
          </a:p>
          <a:p>
            <a:pPr lvl="1"/>
            <a:r>
              <a:rPr lang="uk-UA" dirty="0" smtClean="0"/>
              <a:t>Інформації від осіб, які перебувають у складних життєвих обставинах;</a:t>
            </a:r>
          </a:p>
          <a:p>
            <a:pPr marL="457200" lvl="1" indent="0">
              <a:buNone/>
            </a:pPr>
            <a:endParaRPr lang="uk-UA" dirty="0" smtClean="0"/>
          </a:p>
          <a:p>
            <a:pPr lvl="1"/>
            <a:r>
              <a:rPr lang="uk-UA" dirty="0" smtClean="0"/>
              <a:t>Інформації від установ, закладів, організацій про необхідність надання особам допомоги;</a:t>
            </a:r>
          </a:p>
          <a:p>
            <a:pPr marL="457200" lvl="1" indent="0">
              <a:buNone/>
            </a:pPr>
            <a:endParaRPr lang="uk-UA" dirty="0" smtClean="0"/>
          </a:p>
          <a:p>
            <a:pPr lvl="1"/>
            <a:r>
              <a:rPr lang="uk-UA" dirty="0" smtClean="0"/>
              <a:t>Відвідування соціальними службами осіб/сімей, які перебувають у складних життєвих обставинах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39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 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Структурні підрозділи з питань соціального захисту РДА, </a:t>
            </a:r>
            <a:r>
              <a:rPr lang="uk-UA" dirty="0" err="1" smtClean="0"/>
              <a:t>РДА</a:t>
            </a:r>
            <a:r>
              <a:rPr lang="uk-UA" dirty="0" smtClean="0"/>
              <a:t> в містах, виконавчих комітетів місцевих рад узагальнюють інформацію і до передають ля аналізу до структурних підрозділів ОДА та інших МДА до 1 квітня;</a:t>
            </a:r>
          </a:p>
          <a:p>
            <a:r>
              <a:rPr lang="uk-UA" dirty="0" smtClean="0"/>
              <a:t>Структурні підрозділи з питань соціального захисту ОДА передають для аналізу та врахування інформацію до </a:t>
            </a:r>
            <a:r>
              <a:rPr lang="uk-UA" dirty="0" err="1" smtClean="0"/>
              <a:t>Мінсоцполітики</a:t>
            </a:r>
            <a:r>
              <a:rPr lang="uk-UA" dirty="0" smtClean="0"/>
              <a:t> до 30 квітня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86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Потреба у </a:t>
            </a:r>
            <a:r>
              <a:rPr lang="uk-UA" dirty="0" err="1" smtClean="0"/>
              <a:t>соц.послугах</a:t>
            </a:r>
            <a:r>
              <a:rPr lang="uk-UA" dirty="0" smtClean="0"/>
              <a:t> визначається з урахуванням: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Чисельності отриманих послуг у плановому періоді;</a:t>
            </a:r>
          </a:p>
          <a:p>
            <a:r>
              <a:rPr lang="uk-UA" dirty="0" smtClean="0"/>
              <a:t>Чисельності отримувачів послуг у звітному періоді;</a:t>
            </a:r>
          </a:p>
          <a:p>
            <a:r>
              <a:rPr lang="uk-UA" dirty="0" smtClean="0"/>
              <a:t>Приросту чисельності отримувачів послуги у плановому періоді у порівнянні зі звітним періодом.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пріоритетів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Визначаються на основі: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аналізу потреб у </a:t>
            </a:r>
            <a:r>
              <a:rPr lang="uk-UA" smtClean="0"/>
              <a:t>соціальних послугах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/>
              <a:t>в</a:t>
            </a:r>
            <a:r>
              <a:rPr lang="uk-UA" dirty="0" smtClean="0"/>
              <a:t>изначення частки потенційних та фактичних отримувачів соціальних послуг у межах соціальної групи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60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до учасників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 на практиці вивчаються потреби та пріоритети?</a:t>
            </a:r>
          </a:p>
          <a:p>
            <a:r>
              <a:rPr lang="uk-UA" dirty="0" smtClean="0"/>
              <a:t>Які існують проблеми у визначенні потреб та пріоритетів?</a:t>
            </a:r>
          </a:p>
          <a:p>
            <a:r>
              <a:rPr lang="uk-UA" dirty="0" smtClean="0"/>
              <a:t>Який маєте позитивний та негативний досвід?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50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Потреби та пріоритети визначено. Що далі?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Ухвалення місцевого бюджету</a:t>
            </a:r>
            <a:r>
              <a:rPr lang="en-US" dirty="0" smtClean="0"/>
              <a:t> </a:t>
            </a:r>
            <a:r>
              <a:rPr lang="uk-UA" dirty="0" smtClean="0"/>
              <a:t>та передбачення  в ньому відповідних видатків</a:t>
            </a:r>
          </a:p>
          <a:p>
            <a:r>
              <a:rPr lang="uk-UA" dirty="0" smtClean="0"/>
              <a:t>Затвердження річного плану проведення конкурсів</a:t>
            </a:r>
          </a:p>
          <a:p>
            <a:r>
              <a:rPr lang="uk-UA" dirty="0" smtClean="0"/>
              <a:t>Оприлюднення плану проведення конкурсів</a:t>
            </a:r>
            <a:endParaRPr lang="uk-UA" dirty="0"/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У плані має бути така інформація</a:t>
            </a:r>
            <a:r>
              <a:rPr lang="uk-UA" dirty="0" smtClean="0"/>
              <a:t>:</a:t>
            </a:r>
          </a:p>
          <a:p>
            <a:pPr lvl="2"/>
            <a:r>
              <a:rPr lang="uk-UA" dirty="0" smtClean="0"/>
              <a:t>Про соціальні послуги, соціальне замовлення яких передбачено здійснити</a:t>
            </a:r>
          </a:p>
          <a:p>
            <a:pPr lvl="2"/>
            <a:r>
              <a:rPr lang="uk-UA" dirty="0" smtClean="0"/>
              <a:t>Соціальні групи та/або окремі категорії осіб, які є отримувачами відповідних </a:t>
            </a:r>
            <a:r>
              <a:rPr lang="uk-UA" dirty="0" err="1" smtClean="0"/>
              <a:t>соц.послуг</a:t>
            </a:r>
            <a:endParaRPr lang="uk-UA" dirty="0" smtClean="0"/>
          </a:p>
          <a:p>
            <a:pPr lvl="2"/>
            <a:r>
              <a:rPr lang="uk-UA" dirty="0" smtClean="0"/>
              <a:t>Орієнтовний період проведення конкурсу</a:t>
            </a:r>
          </a:p>
          <a:p>
            <a:pPr lvl="2"/>
            <a:r>
              <a:rPr lang="uk-UA" dirty="0" smtClean="0"/>
              <a:t>Граничний обсяг бюджетних коштів</a:t>
            </a:r>
          </a:p>
          <a:p>
            <a:pPr lvl="2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91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обсягу бюджетних коштів. Розрахунок вартості соціальних послуг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07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Правова рамка</a:t>
            </a:r>
            <a:endParaRPr lang="uk-UA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Методичні рекомендації розрахунку вартості соціальних послуг, затверджені наказом </a:t>
            </a:r>
            <a:r>
              <a:rPr lang="uk-UA" sz="3200" dirty="0" err="1" smtClean="0"/>
              <a:t>Мінсоцполітики</a:t>
            </a:r>
            <a:r>
              <a:rPr lang="uk-UA" sz="3200" dirty="0" smtClean="0"/>
              <a:t> 07 грудня 2015 р. № 1186</a:t>
            </a:r>
            <a:endParaRPr lang="uk-UA" sz="32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30197"/>
            <a:ext cx="4700588" cy="3212068"/>
          </a:xfrm>
        </p:spPr>
      </p:pic>
    </p:spTree>
    <p:extLst>
      <p:ext uri="{BB962C8B-B14F-4D97-AF65-F5344CB8AC3E}">
        <p14:creationId xmlns:p14="http://schemas.microsoft.com/office/powerpoint/2010/main" val="6312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Методика розрахунку вартості соціальних послуг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Застосовується при соціальному замовленні соціальних послуг, зокрема при визначенні умов конкурсів та оцінці конкурсних пропозицій суб'єктів, що надають соціальні послуги, оплаті наданих соціальних послуг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569369"/>
            <a:ext cx="4700588" cy="3133725"/>
          </a:xfrm>
        </p:spPr>
      </p:pic>
    </p:spTree>
    <p:extLst>
      <p:ext uri="{BB962C8B-B14F-4D97-AF65-F5344CB8AC3E}">
        <p14:creationId xmlns:p14="http://schemas.microsoft.com/office/powerpoint/2010/main" val="25653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Методика розрахунку вартості соціальних послуг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Вартість розраховується</a:t>
            </a:r>
            <a:r>
              <a:rPr lang="en-US" dirty="0" smtClean="0"/>
              <a:t> </a:t>
            </a:r>
            <a:r>
              <a:rPr lang="uk-UA" dirty="0" smtClean="0"/>
              <a:t>відповідно до:</a:t>
            </a:r>
          </a:p>
          <a:p>
            <a:r>
              <a:rPr lang="uk-UA" dirty="0" smtClean="0"/>
              <a:t> економічно обґрунтованих планових витрат, визначених на підставі державних та галузевих нормативів витрат ресурсів,</a:t>
            </a:r>
          </a:p>
          <a:p>
            <a:r>
              <a:rPr lang="uk-UA" dirty="0" smtClean="0"/>
              <a:t>калькуляції вартості </a:t>
            </a:r>
            <a:r>
              <a:rPr lang="uk-UA" dirty="0" err="1" smtClean="0"/>
              <a:t>соц.послугг</a:t>
            </a:r>
            <a:r>
              <a:rPr lang="uk-UA" dirty="0" smtClean="0"/>
              <a:t> за рахунок бюджетних коштів,</a:t>
            </a:r>
          </a:p>
          <a:p>
            <a:r>
              <a:rPr lang="uk-UA" dirty="0" smtClean="0"/>
              <a:t>з урахуванням цін на матеріальні ресурси та послуги за попередній період на основі розрахункових фінансових показників</a:t>
            </a:r>
          </a:p>
          <a:p>
            <a:pPr marL="0" indent="0">
              <a:buNone/>
            </a:pPr>
            <a:r>
              <a:rPr lang="uk-UA" dirty="0" smtClean="0"/>
              <a:t>Вартість розраховується на основі типової структури витрат в розрахунку на одну людино-годино (залежно від умов надання соціальної послуги), яка містить статті прямих і непрямих витрат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9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надання соціальних послуг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2557671"/>
            <a:ext cx="5608638" cy="315712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Матеріальна </a:t>
            </a:r>
            <a:r>
              <a:rPr lang="uk-UA" sz="2400" dirty="0" smtClean="0"/>
              <a:t>допомога</a:t>
            </a:r>
          </a:p>
          <a:p>
            <a:endParaRPr lang="uk-U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srgbClr val="FF0000"/>
                </a:solidFill>
              </a:rPr>
              <a:t>Соціальне обслуговування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15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Прямі витрати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Заробітна плата і ЄСВ основного та допоміжного персоналу</a:t>
            </a:r>
          </a:p>
          <a:p>
            <a:r>
              <a:rPr lang="uk-UA" dirty="0" smtClean="0"/>
              <a:t>Придбання товарів, робіт і послуг, безпосередньо пов’язаних з наданням соціальної послуги основним і допоміжним персоналом (обладнання та інвентар, продукти харчування, супутні роботи і послуги, медикаменти тощо)</a:t>
            </a:r>
          </a:p>
          <a:p>
            <a:r>
              <a:rPr lang="uk-UA" dirty="0" smtClean="0"/>
              <a:t>Інші прямі витрати (транспортування, ремонт і обслуговування спец. обладнання, амортизація спец. </a:t>
            </a:r>
            <a:r>
              <a:rPr lang="uk-UA" dirty="0" err="1" smtClean="0"/>
              <a:t>обладання</a:t>
            </a:r>
            <a:r>
              <a:rPr lang="uk-UA" dirty="0" smtClean="0"/>
              <a:t> тощо)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21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Адміністративні витрати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Заробітна плата та ЄСВ адміністративного, управлінського, господарського персоналу)</a:t>
            </a:r>
          </a:p>
          <a:p>
            <a:r>
              <a:rPr lang="uk-UA" dirty="0" smtClean="0"/>
              <a:t>Придбання товарів, робіт, послуг</a:t>
            </a:r>
          </a:p>
          <a:p>
            <a:r>
              <a:rPr lang="uk-UA" dirty="0" smtClean="0"/>
              <a:t>Інші витрати (оренда приміщення, комунальні послуги та енергоносії, амортизація основних засобів тощо)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02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Розрахунок вартості соціальної послуги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Враховують вартість надання </a:t>
            </a:r>
            <a:r>
              <a:rPr lang="uk-UA" dirty="0" err="1" smtClean="0"/>
              <a:t>соц</a:t>
            </a:r>
            <a:r>
              <a:rPr lang="uk-UA" dirty="0" smtClean="0"/>
              <a:t>. Послуги одному одержувачу протягом однієї людино-години, час на її надання та кількість одержувачів</a:t>
            </a:r>
          </a:p>
          <a:p>
            <a:r>
              <a:rPr lang="uk-UA" dirty="0" smtClean="0"/>
              <a:t>Включається частка адміністративних витрат</a:t>
            </a:r>
          </a:p>
          <a:p>
            <a:r>
              <a:rPr lang="uk-UA" dirty="0" smtClean="0"/>
              <a:t>Окремі категорії та/або статті витрат розраховуються самостійно на основі вартості робочої сили та товарів, робіт, послуг у відповідній адміністративно-територіальній одиниці</a:t>
            </a:r>
          </a:p>
          <a:p>
            <a:r>
              <a:rPr lang="uk-UA" dirty="0" smtClean="0"/>
              <a:t>Застосовуються формули (див. пункт 4 Методики)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52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 «Розрахунок вартості соціальної послуги»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65761" y="2235200"/>
            <a:ext cx="11440160" cy="3700989"/>
          </a:xfrm>
        </p:spPr>
        <p:txBody>
          <a:bodyPr>
            <a:normAutofit fontScale="70000" lnSpcReduction="20000"/>
          </a:bodyPr>
          <a:lstStyle/>
          <a:p>
            <a:r>
              <a:rPr lang="uk-UA" sz="2900" dirty="0" smtClean="0"/>
              <a:t>У малих групах :</a:t>
            </a:r>
          </a:p>
          <a:p>
            <a:pPr marL="457200" indent="-457200">
              <a:buAutoNum type="arabicParenR"/>
            </a:pPr>
            <a:r>
              <a:rPr lang="uk-UA" sz="2900" dirty="0" smtClean="0"/>
              <a:t>Ознайомтеся з державним стандартом відповідної соціальної </a:t>
            </a:r>
            <a:r>
              <a:rPr lang="uk-UA" sz="2900" dirty="0" smtClean="0"/>
              <a:t>послуги (соціальний супровід сімей СЖО, представництво інтересів);</a:t>
            </a:r>
            <a:endParaRPr lang="uk-UA" sz="2900" dirty="0" smtClean="0"/>
          </a:p>
          <a:p>
            <a:pPr marL="457200" indent="-457200">
              <a:buAutoNum type="arabicParenR"/>
            </a:pPr>
            <a:r>
              <a:rPr lang="uk-UA" sz="2900" dirty="0"/>
              <a:t>Д</a:t>
            </a:r>
            <a:r>
              <a:rPr lang="uk-UA" sz="2900" dirty="0" smtClean="0"/>
              <a:t>ля розрахунку вартості використовуйте такі вихідні умови:</a:t>
            </a:r>
          </a:p>
          <a:p>
            <a:pPr marL="0" indent="0">
              <a:buNone/>
            </a:pPr>
            <a:r>
              <a:rPr lang="uk-UA" sz="2900" dirty="0" smtClean="0">
                <a:solidFill>
                  <a:srgbClr val="FF0000"/>
                </a:solidFill>
              </a:rPr>
              <a:t>сім'ї СЖО – 5 </a:t>
            </a:r>
            <a:r>
              <a:rPr lang="uk-UA" sz="2900" dirty="0" smtClean="0">
                <a:solidFill>
                  <a:srgbClr val="FF0000"/>
                </a:solidFill>
              </a:rPr>
              <a:t>сімей (обставини: ухиляння батьків від виконання обов'язків з виховання дітей)</a:t>
            </a:r>
            <a:endParaRPr lang="uk-UA" sz="2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2900" dirty="0" smtClean="0">
                <a:solidFill>
                  <a:srgbClr val="FF0000"/>
                </a:solidFill>
              </a:rPr>
              <a:t>громадяни похилого віку – 12</a:t>
            </a:r>
          </a:p>
          <a:p>
            <a:pPr marL="0" indent="0">
              <a:buNone/>
            </a:pPr>
            <a:r>
              <a:rPr lang="uk-UA" sz="2900" dirty="0" smtClean="0"/>
              <a:t>4) Визначте структуру витрат для визначення вартості</a:t>
            </a:r>
          </a:p>
          <a:p>
            <a:pPr marL="0" indent="0">
              <a:buNone/>
            </a:pPr>
            <a:r>
              <a:rPr lang="uk-UA" sz="2900" dirty="0" smtClean="0"/>
              <a:t>5) Проведіть обрахування вартості</a:t>
            </a:r>
          </a:p>
          <a:p>
            <a:pPr marL="457200" indent="-457200">
              <a:buAutoNum type="arabicParenR"/>
            </a:pPr>
            <a:endParaRPr lang="uk-UA" sz="2900" dirty="0"/>
          </a:p>
          <a:p>
            <a:pPr marL="0" indent="0">
              <a:buNone/>
            </a:pPr>
            <a:r>
              <a:rPr lang="uk-UA" sz="2900" dirty="0" smtClean="0"/>
              <a:t>Для виконання завдання використайте текст Методичних рекомендацій розрахунку вартості соціальних послуг</a:t>
            </a:r>
          </a:p>
          <a:p>
            <a:pPr marL="457200" indent="-457200">
              <a:buAutoNum type="arabicParenR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15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Організація та проведення конкурсу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Ухвалення рішення про конкурс. Конкурсні пропозиції. Утворення конкурсної комісії. Оцінка конкурсних пропозицій. Порядок визначення виконавця соціального замовлення. Укладання договору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26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Рішення про проведення конкурсу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1) Ухвалюється замовником соціальних послуг</a:t>
            </a:r>
          </a:p>
          <a:p>
            <a:pPr marL="0" indent="0">
              <a:buNone/>
            </a:pPr>
            <a:r>
              <a:rPr lang="uk-UA" dirty="0" smtClean="0"/>
              <a:t>2) Має містити таку інформацію:</a:t>
            </a:r>
          </a:p>
          <a:p>
            <a:pPr lvl="1"/>
            <a:r>
              <a:rPr lang="uk-UA" dirty="0" smtClean="0"/>
              <a:t>Строк та умови проведення конкурсу;</a:t>
            </a:r>
          </a:p>
          <a:p>
            <a:pPr lvl="1"/>
            <a:r>
              <a:rPr lang="uk-UA" dirty="0" smtClean="0"/>
              <a:t>Перелік </a:t>
            </a:r>
            <a:r>
              <a:rPr lang="uk-UA" dirty="0" err="1" smtClean="0"/>
              <a:t>соц.послуг</a:t>
            </a:r>
            <a:r>
              <a:rPr lang="uk-UA" dirty="0" smtClean="0"/>
              <a:t>, соціальне замовлення яких здійснюється, їх обсяг, зміст, вимоги до якості, строки надання;</a:t>
            </a:r>
          </a:p>
          <a:p>
            <a:pPr lvl="1"/>
            <a:r>
              <a:rPr lang="uk-UA" dirty="0" smtClean="0"/>
              <a:t>Перелік </a:t>
            </a:r>
            <a:r>
              <a:rPr lang="uk-UA" dirty="0" err="1" smtClean="0"/>
              <a:t>соц.груп</a:t>
            </a:r>
            <a:r>
              <a:rPr lang="uk-UA" dirty="0" smtClean="0"/>
              <a:t> та/або окремих категорій осіб-потенційних отримувачів </a:t>
            </a:r>
            <a:r>
              <a:rPr lang="uk-UA" dirty="0" err="1" smtClean="0"/>
              <a:t>соц.послуг</a:t>
            </a:r>
            <a:r>
              <a:rPr lang="uk-UA" dirty="0" smtClean="0"/>
              <a:t>, їх чисельність (гранична чисельність), інші істотні характеристики</a:t>
            </a:r>
          </a:p>
          <a:p>
            <a:pPr lvl="1"/>
            <a:r>
              <a:rPr lang="uk-UA" dirty="0" smtClean="0"/>
              <a:t>Критерії діяльності суб'єктів-надання, яким пропонується участь у конкурсі</a:t>
            </a:r>
          </a:p>
          <a:p>
            <a:pPr lvl="1"/>
            <a:r>
              <a:rPr lang="uk-UA" dirty="0" smtClean="0"/>
              <a:t>Час та місце розкриття пропозицій, критерії їх оцінки, строк установлення результатів</a:t>
            </a:r>
          </a:p>
        </p:txBody>
      </p:sp>
    </p:spTree>
    <p:extLst>
      <p:ext uri="{BB962C8B-B14F-4D97-AF65-F5344CB8AC3E}">
        <p14:creationId xmlns:p14="http://schemas.microsoft.com/office/powerpoint/2010/main" val="2464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Оприлюднення оголошення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Повне найменування замовника</a:t>
            </a:r>
          </a:p>
          <a:p>
            <a:r>
              <a:rPr lang="uk-UA" dirty="0" smtClean="0"/>
              <a:t>Умови конкурсу</a:t>
            </a:r>
          </a:p>
          <a:p>
            <a:r>
              <a:rPr lang="uk-UA" dirty="0" smtClean="0"/>
              <a:t>Вимоги до конкурсної пропозиції, перелік документів, що мають бути додані</a:t>
            </a:r>
          </a:p>
          <a:p>
            <a:r>
              <a:rPr lang="uk-UA" dirty="0" smtClean="0"/>
              <a:t>Строк подання конкурсних пропозицій у паперовій та електронній формі</a:t>
            </a:r>
          </a:p>
          <a:p>
            <a:r>
              <a:rPr lang="uk-UA" dirty="0" smtClean="0"/>
              <a:t>Адреса, за якою можна отримати форму конкурсної пропозиції</a:t>
            </a:r>
          </a:p>
          <a:p>
            <a:r>
              <a:rPr lang="uk-UA" dirty="0" smtClean="0"/>
              <a:t>Адреса, куди мають подаватися конкурсні пропозиції</a:t>
            </a:r>
          </a:p>
          <a:p>
            <a:r>
              <a:rPr lang="uk-UA" dirty="0" smtClean="0"/>
              <a:t>ПІБ контактної особи, номер її телефону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3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додається до конкурсної пропозиції?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uk-UA" sz="3200" dirty="0" smtClean="0"/>
              <a:t>Копія </a:t>
            </a:r>
            <a:r>
              <a:rPr lang="uk-UA" sz="3200" smtClean="0"/>
              <a:t>установчих документів</a:t>
            </a:r>
          </a:p>
          <a:p>
            <a:endParaRPr lang="uk-UA" sz="3200" dirty="0" smtClean="0"/>
          </a:p>
          <a:p>
            <a:r>
              <a:rPr lang="uk-UA" sz="3200" dirty="0" smtClean="0"/>
              <a:t>Баланс за попередній рік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59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Хто розглядає конкурсні пропозиції?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Постійно діюча конкурсна комісія у складі не менше ніж 5 осіб</a:t>
            </a:r>
          </a:p>
          <a:p>
            <a:r>
              <a:rPr lang="uk-UA" dirty="0" smtClean="0"/>
              <a:t>Замовник затверджує склад комісії та положення про неї</a:t>
            </a:r>
          </a:p>
          <a:p>
            <a:r>
              <a:rPr lang="uk-UA" dirty="0" smtClean="0"/>
              <a:t>До складу конкурсної комісії включаються:</a:t>
            </a:r>
          </a:p>
          <a:p>
            <a:pPr lvl="1"/>
            <a:r>
              <a:rPr lang="uk-UA" dirty="0" smtClean="0"/>
              <a:t>представники замовника (не більше 50% від загального складу комісії),</a:t>
            </a:r>
          </a:p>
          <a:p>
            <a:pPr lvl="1"/>
            <a:r>
              <a:rPr lang="uk-UA" dirty="0" smtClean="0"/>
              <a:t>представник громадських об'єднань, які представляють інтереси </a:t>
            </a:r>
            <a:r>
              <a:rPr lang="uk-UA" dirty="0" err="1" smtClean="0"/>
              <a:t>соц.груп</a:t>
            </a:r>
            <a:r>
              <a:rPr lang="uk-UA" dirty="0" smtClean="0"/>
              <a:t>, які є потенційними отримувачами </a:t>
            </a:r>
            <a:r>
              <a:rPr lang="uk-UA" dirty="0" err="1" smtClean="0"/>
              <a:t>соц.послуг</a:t>
            </a:r>
            <a:r>
              <a:rPr lang="uk-UA" dirty="0" smtClean="0"/>
              <a:t>,</a:t>
            </a:r>
          </a:p>
          <a:p>
            <a:pPr lvl="1"/>
            <a:r>
              <a:rPr lang="uk-UA" dirty="0" smtClean="0"/>
              <a:t>представник наукових установ,</a:t>
            </a:r>
          </a:p>
          <a:p>
            <a:pPr lvl="1"/>
            <a:r>
              <a:rPr lang="uk-UA" dirty="0" smtClean="0"/>
              <a:t>Фахівці з питань надання соціальних послуг</a:t>
            </a:r>
          </a:p>
        </p:txBody>
      </p:sp>
    </p:spTree>
    <p:extLst>
      <p:ext uri="{BB962C8B-B14F-4D97-AF65-F5344CB8AC3E}">
        <p14:creationId xmlns:p14="http://schemas.microsoft.com/office/powerpoint/2010/main" val="41712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оцінюються конкурсні пропозиції?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Методика оцінки конкурсних пропозицій (наказ </a:t>
            </a:r>
            <a:r>
              <a:rPr lang="uk-UA" dirty="0" err="1" smtClean="0"/>
              <a:t>Мінсоцполітики</a:t>
            </a:r>
            <a:r>
              <a:rPr lang="uk-UA" dirty="0" smtClean="0"/>
              <a:t> від 26.03.2015)</a:t>
            </a:r>
          </a:p>
          <a:p>
            <a:r>
              <a:rPr lang="uk-UA" dirty="0" smtClean="0"/>
              <a:t>Принципи оцінювання: </a:t>
            </a:r>
            <a:r>
              <a:rPr lang="uk-UA" dirty="0" err="1" smtClean="0"/>
              <a:t>конкурентність</a:t>
            </a:r>
            <a:r>
              <a:rPr lang="uk-UA" dirty="0" smtClean="0"/>
              <a:t>, неупередженість, компетентність, колегіальність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32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Єдиний </a:t>
            </a:r>
            <a:r>
              <a:rPr lang="uk-UA" b="1" dirty="0"/>
              <a:t>закупівельний словник</a:t>
            </a:r>
            <a:br>
              <a:rPr lang="uk-UA" b="1" dirty="0"/>
            </a:br>
            <a:r>
              <a:rPr lang="uk-UA" b="1" dirty="0"/>
              <a:t>ДК 021:2015 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Національний класифікатор </a:t>
            </a:r>
            <a:r>
              <a:rPr lang="uk-UA" dirty="0"/>
              <a:t>“Єдиний закупівельний словник” (ЄЗС) призначений для стандартизації опису в договорах (контрактах) предмета державних </a:t>
            </a:r>
            <a:r>
              <a:rPr lang="uk-UA" dirty="0" err="1"/>
              <a:t>закупівель</a:t>
            </a:r>
            <a:r>
              <a:rPr lang="uk-UA" dirty="0"/>
              <a:t> товарів, робіт і послуг за бюджетні кошти</a:t>
            </a:r>
            <a:endParaRPr lang="en-US" dirty="0"/>
          </a:p>
          <a:p>
            <a:endParaRPr lang="uk-UA" dirty="0" smtClean="0">
              <a:effectLst/>
            </a:endParaRPr>
          </a:p>
          <a:p>
            <a:r>
              <a:rPr lang="uk-UA" dirty="0"/>
              <a:t>85320000-8: </a:t>
            </a:r>
            <a:r>
              <a:rPr lang="uk-UA" dirty="0">
                <a:solidFill>
                  <a:srgbClr val="FF0000"/>
                </a:solidFill>
              </a:rPr>
              <a:t>Соціальні </a:t>
            </a:r>
            <a:r>
              <a:rPr lang="uk-UA" dirty="0" smtClean="0">
                <a:solidFill>
                  <a:srgbClr val="FF0000"/>
                </a:solidFill>
              </a:rPr>
              <a:t>послуги</a:t>
            </a:r>
          </a:p>
          <a:p>
            <a:pPr marL="0" indent="0">
              <a:buNone/>
            </a:pPr>
            <a:endParaRPr lang="uk-UA" dirty="0"/>
          </a:p>
          <a:p>
            <a:endParaRPr lang="uk-UA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569577"/>
            <a:ext cx="4700588" cy="3133308"/>
          </a:xfrm>
        </p:spPr>
      </p:pic>
    </p:spTree>
    <p:extLst>
      <p:ext uri="{BB962C8B-B14F-4D97-AF65-F5344CB8AC3E}">
        <p14:creationId xmlns:p14="http://schemas.microsoft.com/office/powerpoint/2010/main" val="36071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Перевірка дотримання вимог до конкурсних пропозицій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Строк подання (30 днів з дня оголошення)</a:t>
            </a:r>
          </a:p>
          <a:p>
            <a:r>
              <a:rPr lang="uk-UA" dirty="0" smtClean="0"/>
              <a:t>Вимоги щодо оформлення конкурсної пропозиції</a:t>
            </a:r>
          </a:p>
          <a:p>
            <a:r>
              <a:rPr lang="uk-UA" dirty="0" smtClean="0"/>
              <a:t>Запропонована учасником кількість отримувачів </a:t>
            </a:r>
            <a:r>
              <a:rPr lang="uk-UA" dirty="0" err="1" smtClean="0"/>
              <a:t>соц.послуг</a:t>
            </a:r>
            <a:r>
              <a:rPr lang="uk-UA" dirty="0" smtClean="0"/>
              <a:t> є меншою за встановлену умовами конкурсу чисельність</a:t>
            </a:r>
          </a:p>
          <a:p>
            <a:r>
              <a:rPr lang="uk-UA" dirty="0" smtClean="0"/>
              <a:t>Запропонована вартість </a:t>
            </a:r>
            <a:r>
              <a:rPr lang="uk-UA" dirty="0" err="1" smtClean="0"/>
              <a:t>соц.послуги</a:t>
            </a:r>
            <a:r>
              <a:rPr lang="uk-UA" dirty="0" smtClean="0"/>
              <a:t> перевищує обсяг бюджетних коштів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15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Оцінка конкурсних пропозицій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Оцінка здійснюється протягом 5 днів</a:t>
            </a:r>
          </a:p>
          <a:p>
            <a:r>
              <a:rPr lang="uk-UA" dirty="0" smtClean="0"/>
              <a:t>На кожну соціальну послугу оцінка конкурсних пропозицій проводиться окремо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27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Критерії оцінювання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Відповідність діяльності учасника конкурсу критеріям діяльності суб'єктів, що надають соціальні послуги (постанова КМУ від 14.11.2012 №1039)</a:t>
            </a:r>
          </a:p>
          <a:p>
            <a:r>
              <a:rPr lang="uk-UA" dirty="0" smtClean="0"/>
              <a:t>Фінансовий стан учасника конкурсу </a:t>
            </a:r>
          </a:p>
          <a:p>
            <a:r>
              <a:rPr lang="uk-UA" dirty="0" smtClean="0"/>
              <a:t>Досвід учасника</a:t>
            </a:r>
          </a:p>
          <a:p>
            <a:r>
              <a:rPr lang="uk-UA" dirty="0" smtClean="0"/>
              <a:t>Кваліфікація персоналу</a:t>
            </a:r>
          </a:p>
          <a:p>
            <a:r>
              <a:rPr lang="uk-UA" dirty="0" smtClean="0"/>
              <a:t>Планована кількість отримувачів </a:t>
            </a:r>
            <a:r>
              <a:rPr lang="uk-UA" dirty="0" err="1" smtClean="0"/>
              <a:t>соц.послуг</a:t>
            </a:r>
            <a:endParaRPr lang="uk-UA" dirty="0" smtClean="0"/>
          </a:p>
          <a:p>
            <a:r>
              <a:rPr lang="uk-UA" dirty="0" smtClean="0"/>
              <a:t>Вартість </a:t>
            </a:r>
            <a:r>
              <a:rPr lang="uk-UA" dirty="0" err="1" smtClean="0"/>
              <a:t>соц.послуг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90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Відповідність критеріям діяльності суб'єктів, що надають </a:t>
            </a:r>
            <a:r>
              <a:rPr lang="uk-UA" dirty="0" err="1" smtClean="0"/>
              <a:t>соц.послуги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uk-UA" dirty="0">
                <a:effectLst/>
              </a:rPr>
              <a:t>1) наявність статутних </a:t>
            </a:r>
            <a:r>
              <a:rPr lang="uk-UA" dirty="0" smtClean="0">
                <a:effectLst/>
              </a:rPr>
              <a:t>документів, </a:t>
            </a:r>
            <a:r>
              <a:rPr lang="uk-UA" dirty="0">
                <a:effectLst/>
              </a:rPr>
              <a:t>в яких визначено перелік соціальних послуг, затверджений </a:t>
            </a:r>
            <a:r>
              <a:rPr lang="uk-UA" dirty="0" err="1">
                <a:effectLst/>
              </a:rPr>
              <a:t>Мінсоцполітики</a:t>
            </a:r>
            <a:r>
              <a:rPr lang="uk-UA" dirty="0">
                <a:effectLst/>
              </a:rPr>
              <a:t>, категорії осіб, яким вони надаються;</a:t>
            </a:r>
          </a:p>
          <a:p>
            <a:pPr marL="0" indent="0" fontAlgn="base">
              <a:buNone/>
            </a:pPr>
            <a:r>
              <a:rPr lang="uk-UA" dirty="0">
                <a:effectLst/>
              </a:rPr>
              <a:t>2) дотримання державних стандартів соціальних послуг;</a:t>
            </a:r>
          </a:p>
          <a:p>
            <a:pPr marL="0" indent="0" fontAlgn="base">
              <a:buNone/>
            </a:pPr>
            <a:r>
              <a:rPr lang="uk-UA" dirty="0">
                <a:effectLst/>
              </a:rPr>
              <a:t>3) відповідний фаховий рівень працівників суб’єкта, зокрема соціальних працівників, інших фахівців, які надають соціальні послуги, що підтверджується документом про освіту державного зразка;</a:t>
            </a:r>
          </a:p>
          <a:p>
            <a:pPr marL="0" indent="0" fontAlgn="base">
              <a:buNone/>
            </a:pPr>
            <a:r>
              <a:rPr lang="uk-UA" dirty="0">
                <a:effectLst/>
              </a:rPr>
              <a:t>4) відсутність заборгованості із сплати податків і зборів (обов’язкових платежів);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00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Відповідність критеріям діяльності суб'єктів, що надають </a:t>
            </a:r>
            <a:r>
              <a:rPr lang="uk-UA" dirty="0" err="1" smtClean="0"/>
              <a:t>соц.послуги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uk-UA" dirty="0" smtClean="0">
                <a:effectLst/>
              </a:rPr>
              <a:t>5</a:t>
            </a:r>
            <a:r>
              <a:rPr lang="uk-UA" dirty="0">
                <a:effectLst/>
              </a:rPr>
              <a:t>) наявність у працівників суб’єкта особистих медичних книжок та вчасність проходження обов’язкових медичних оглядів;</a:t>
            </a:r>
          </a:p>
          <a:p>
            <a:pPr marL="0" indent="0" fontAlgn="base">
              <a:buNone/>
            </a:pPr>
            <a:r>
              <a:rPr lang="uk-UA" dirty="0">
                <a:effectLst/>
              </a:rPr>
              <a:t>6) наявність матеріально-технічної бази, необхідної для надання соціальних послуг;</a:t>
            </a:r>
          </a:p>
          <a:p>
            <a:pPr marL="0" indent="0" fontAlgn="base">
              <a:buNone/>
            </a:pPr>
            <a:r>
              <a:rPr lang="uk-UA" dirty="0">
                <a:effectLst/>
              </a:rPr>
              <a:t>7) наявність власного чи орендованого приміщення для проживання (розміщення на ніч), що відповідає санітарним та протипожежним вимогам (для суб’єктів, що надають соціальні послуги з проживання (розміщення на ніч), у тому числі стаціонарного, паліативного/</a:t>
            </a:r>
            <a:r>
              <a:rPr lang="uk-UA" dirty="0" err="1">
                <a:effectLst/>
              </a:rPr>
              <a:t>хоспісного</a:t>
            </a:r>
            <a:r>
              <a:rPr lang="uk-UA" dirty="0">
                <a:effectLst/>
              </a:rPr>
              <a:t> догляду, підтриманого проживання, притулку);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15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Відповідність критеріям діяльності суб'єктів, що надають </a:t>
            </a:r>
            <a:r>
              <a:rPr lang="uk-UA" dirty="0" err="1" smtClean="0"/>
              <a:t>соц.послуги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uk-UA" dirty="0" smtClean="0">
                <a:effectLst/>
              </a:rPr>
              <a:t>8</a:t>
            </a:r>
            <a:r>
              <a:rPr lang="uk-UA" dirty="0">
                <a:effectLst/>
              </a:rPr>
              <a:t>) можливість забезпечення харчуванням отримувачів соціальних послуг (для суб’єктів, що надають соціальні послуги з догляду, притулку, соціально-психологічної реабілітації, якими передбачено таке харчування</a:t>
            </a:r>
            <a:r>
              <a:rPr lang="uk-UA" dirty="0" smtClean="0">
                <a:effectLst/>
              </a:rPr>
              <a:t>);</a:t>
            </a:r>
          </a:p>
          <a:p>
            <a:pPr marL="0" indent="0" fontAlgn="base">
              <a:buNone/>
            </a:pPr>
            <a:r>
              <a:rPr lang="uk-UA" dirty="0">
                <a:effectLst/>
              </a:rPr>
              <a:t>9) наявність автотранспортних засобів (для суб’єктів, що надають соціальні послуги з кризового та екстреного втручання, соціальної профілактики);</a:t>
            </a:r>
          </a:p>
          <a:p>
            <a:pPr marL="0" indent="0" fontAlgn="base">
              <a:buNone/>
            </a:pPr>
            <a:endParaRPr lang="uk-UA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13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Відповідність критеріям діяльності суб'єктів, що надають </a:t>
            </a:r>
            <a:r>
              <a:rPr lang="uk-UA" dirty="0" err="1" smtClean="0"/>
              <a:t>соц.послуги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uk-UA" dirty="0" smtClean="0">
                <a:effectLst/>
              </a:rPr>
              <a:t>10</a:t>
            </a:r>
            <a:r>
              <a:rPr lang="uk-UA" dirty="0">
                <a:effectLst/>
              </a:rPr>
              <a:t>) наявність кваліфікованого медичного персоналу (для суб’єктів, що надають соціальні послуги із стаціонарного, денного, паліативного/</a:t>
            </a:r>
            <a:r>
              <a:rPr lang="uk-UA" dirty="0" err="1">
                <a:effectLst/>
              </a:rPr>
              <a:t>хоспісного</a:t>
            </a:r>
            <a:r>
              <a:rPr lang="uk-UA" dirty="0">
                <a:effectLst/>
              </a:rPr>
              <a:t> догляду, </a:t>
            </a:r>
            <a:r>
              <a:rPr lang="uk-UA" dirty="0" err="1">
                <a:effectLst/>
              </a:rPr>
              <a:t>абілітації</a:t>
            </a:r>
            <a:r>
              <a:rPr lang="uk-UA" dirty="0">
                <a:effectLst/>
              </a:rPr>
              <a:t>);</a:t>
            </a:r>
          </a:p>
          <a:p>
            <a:pPr marL="0" indent="0" fontAlgn="base">
              <a:buNone/>
            </a:pPr>
            <a:r>
              <a:rPr lang="uk-UA" dirty="0">
                <a:effectLst/>
              </a:rPr>
              <a:t>11) наявність програм з </a:t>
            </a:r>
            <a:r>
              <a:rPr lang="uk-UA" dirty="0" smtClean="0">
                <a:effectLst/>
              </a:rPr>
              <a:t>навчання </a:t>
            </a:r>
            <a:r>
              <a:rPr lang="ru-RU" dirty="0" err="1" smtClean="0">
                <a:effectLst/>
              </a:rPr>
              <a:t>прийомних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батьків</a:t>
            </a:r>
            <a:r>
              <a:rPr lang="ru-RU" dirty="0">
                <a:effectLst/>
              </a:rPr>
              <a:t> (для </a:t>
            </a:r>
            <a:r>
              <a:rPr lang="ru-RU" dirty="0" err="1">
                <a:effectLst/>
              </a:rPr>
              <a:t>суб’єктів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надають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соціальну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послугу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влаштування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сімейних</a:t>
            </a:r>
            <a:r>
              <a:rPr lang="ru-RU" dirty="0">
                <a:effectLst/>
              </a:rPr>
              <a:t> форм </a:t>
            </a:r>
            <a:r>
              <a:rPr lang="ru-RU" dirty="0" err="1" smtClean="0">
                <a:effectLst/>
              </a:rPr>
              <a:t>виховання</a:t>
            </a:r>
            <a:r>
              <a:rPr lang="ru-RU" dirty="0" smtClean="0">
                <a:effectLst/>
              </a:rPr>
              <a:t>), </a:t>
            </a:r>
            <a:r>
              <a:rPr lang="ru-RU" dirty="0" err="1" smtClean="0">
                <a:effectLst/>
              </a:rPr>
              <a:t>осіб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перебувають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складних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життєвих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обставинах</a:t>
            </a:r>
            <a:r>
              <a:rPr lang="ru-RU" dirty="0">
                <a:effectLst/>
              </a:rPr>
              <a:t>.</a:t>
            </a:r>
          </a:p>
          <a:p>
            <a:pPr marL="0" indent="0" fontAlgn="base">
              <a:buNone/>
            </a:pPr>
            <a:endParaRPr lang="uk-UA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7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Відповідність критеріям діяльності суб'єктів, що надають </a:t>
            </a:r>
            <a:r>
              <a:rPr lang="uk-UA" dirty="0" err="1"/>
              <a:t>соц.послуги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uk-UA" dirty="0">
                <a:effectLst/>
              </a:rPr>
              <a:t>Соціальна послуга із стаціонарного догляду - заходи, зокрема, із створення умов для проживання, забезпечення харчуванням, твердим і м’яким інвентарем, надання допомоги у самообслуговуванні та набуття відповідних навичок, спостереження за станом здоров’я, організації розпорядку дня, реабілітації та надання медичної допомоги.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60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Відповідність критеріям діяльності суб'єктів, що надають </a:t>
            </a:r>
            <a:r>
              <a:rPr lang="uk-UA" dirty="0" err="1"/>
              <a:t>соц.послуги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uk-UA" dirty="0" smtClean="0">
                <a:effectLst/>
              </a:rPr>
              <a:t>Соціальна </a:t>
            </a:r>
            <a:r>
              <a:rPr lang="uk-UA" dirty="0">
                <a:effectLst/>
              </a:rPr>
              <a:t>послуга з паліативного/</a:t>
            </a:r>
            <a:r>
              <a:rPr lang="uk-UA" dirty="0" err="1">
                <a:effectLst/>
              </a:rPr>
              <a:t>хоспісного</a:t>
            </a:r>
            <a:r>
              <a:rPr lang="uk-UA" dirty="0">
                <a:effectLst/>
              </a:rPr>
              <a:t> догляду - заходи, зокрема, з надання допомоги у самообслуговуванні, спостереження за станом здоров’я, сприяння наданню медичної допомоги, навчання членів сім’ї щодо догляду, представництва інтересів, психологічної підтримки.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53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Відповідність критеріям діяльності суб'єктів, що надають </a:t>
            </a:r>
            <a:r>
              <a:rPr lang="uk-UA" dirty="0" err="1"/>
              <a:t>соц.послуги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uk-UA" dirty="0" smtClean="0">
                <a:effectLst/>
              </a:rPr>
              <a:t>Соціальна </a:t>
            </a:r>
            <a:r>
              <a:rPr lang="uk-UA" dirty="0">
                <a:effectLst/>
              </a:rPr>
              <a:t>послуга з денного догляду - заходи, зокрема, із створення умов для денного перебування, надання допомоги у самообслуговуванні, спостереження за станом здоров’я, реабілітації.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29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соціальних послуг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Соціально-побутові</a:t>
            </a:r>
          </a:p>
          <a:p>
            <a:r>
              <a:rPr lang="uk-UA" dirty="0" smtClean="0"/>
              <a:t>Психологічні </a:t>
            </a:r>
          </a:p>
          <a:p>
            <a:r>
              <a:rPr lang="uk-UA" dirty="0" smtClean="0"/>
              <a:t>Соціально-педагогічні</a:t>
            </a:r>
          </a:p>
          <a:p>
            <a:r>
              <a:rPr lang="uk-UA" dirty="0" smtClean="0"/>
              <a:t>Соціально-медичні</a:t>
            </a:r>
          </a:p>
          <a:p>
            <a:r>
              <a:rPr lang="uk-UA" dirty="0" smtClean="0"/>
              <a:t>Соціально-економічні</a:t>
            </a:r>
          </a:p>
          <a:p>
            <a:r>
              <a:rPr lang="uk-UA" dirty="0" smtClean="0"/>
              <a:t>Юридичні </a:t>
            </a:r>
          </a:p>
          <a:p>
            <a:r>
              <a:rPr lang="uk-UA" dirty="0" smtClean="0"/>
              <a:t>Послуги з працевлаштування</a:t>
            </a:r>
          </a:p>
          <a:p>
            <a:r>
              <a:rPr lang="uk-UA" dirty="0" smtClean="0"/>
              <a:t>Інформаційні</a:t>
            </a:r>
          </a:p>
          <a:p>
            <a:r>
              <a:rPr lang="uk-UA" dirty="0" smtClean="0"/>
              <a:t>Інші </a:t>
            </a:r>
          </a:p>
        </p:txBody>
      </p:sp>
    </p:spTree>
    <p:extLst>
      <p:ext uri="{BB962C8B-B14F-4D97-AF65-F5344CB8AC3E}">
        <p14:creationId xmlns:p14="http://schemas.microsoft.com/office/powerpoint/2010/main" val="33980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Фінансовий стан учасника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uk-UA" dirty="0" smtClean="0">
                <a:solidFill>
                  <a:srgbClr val="FF0000"/>
                </a:solidFill>
              </a:rPr>
              <a:t>Відсутність кредиторської заборгованості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 smtClean="0"/>
              <a:t>можливість </a:t>
            </a:r>
            <a:r>
              <a:rPr lang="uk-UA" dirty="0"/>
              <a:t>надання послуг за власний </a:t>
            </a:r>
            <a:r>
              <a:rPr lang="uk-UA" dirty="0" smtClean="0"/>
              <a:t>рахунок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Відповідність умовам конкурсу матеріально-технічної бази учасника конкурсу</a:t>
            </a:r>
          </a:p>
        </p:txBody>
      </p:sp>
    </p:spTree>
    <p:extLst>
      <p:ext uri="{BB962C8B-B14F-4D97-AF65-F5344CB8AC3E}">
        <p14:creationId xmlns:p14="http://schemas.microsoft.com/office/powerpoint/2010/main" val="19186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Оцінка досвіду учасника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uk-UA" dirty="0" smtClean="0"/>
              <a:t>Надання </a:t>
            </a:r>
            <a:r>
              <a:rPr lang="uk-UA" dirty="0" err="1" smtClean="0"/>
              <a:t>соц.послуг</a:t>
            </a:r>
            <a:r>
              <a:rPr lang="uk-UA" dirty="0" smtClean="0"/>
              <a:t> на підставі раніше укладених договорів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Виконання проектів, які передбачають соціальних послуг або іншу діяльність соціальної спрямованості щодо соціальних груп та/або окремих категорій осіб, які є потенційними отримувачами </a:t>
            </a:r>
            <a:r>
              <a:rPr lang="uk-UA" dirty="0" err="1" smtClean="0"/>
              <a:t>соц.послуг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85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Оцінка кваліфікації персоналу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Наявність у персоналу відповідної освіти, проходження курсів підвищення кваліфікації</a:t>
            </a:r>
          </a:p>
          <a:p>
            <a:r>
              <a:rPr lang="uk-UA" dirty="0" smtClean="0"/>
              <a:t>Досвід роботи персоналу з надання послуги</a:t>
            </a:r>
            <a:endParaRPr lang="uk-UA" dirty="0"/>
          </a:p>
          <a:p>
            <a:r>
              <a:rPr lang="uk-UA" dirty="0" smtClean="0"/>
              <a:t>Досвід роботи або співпраці персоналу з іншими суб'єктами, що надають </a:t>
            </a:r>
            <a:r>
              <a:rPr lang="uk-UA" dirty="0" err="1" smtClean="0"/>
              <a:t>соц.послуги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54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Оцінка планованої кількості отримувачів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Порівнюється запропонована учасниками конкурсу кількість отримувачів </a:t>
            </a:r>
            <a:r>
              <a:rPr lang="uk-UA" dirty="0" err="1" smtClean="0"/>
              <a:t>соц.послуги</a:t>
            </a:r>
            <a:r>
              <a:rPr lang="uk-UA" dirty="0" smtClean="0"/>
              <a:t> у розрізі соціальних груп та/або окремих категорій осіб</a:t>
            </a:r>
          </a:p>
          <a:p>
            <a:r>
              <a:rPr lang="uk-UA" dirty="0" smtClean="0"/>
              <a:t>Пропонована кількість не повинна бути меншою за чисельність отримувачів, установлену умовами конкурсу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86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Оцінка вартості соціальної послуги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Загальна вартість соціальної послуги</a:t>
            </a:r>
          </a:p>
          <a:p>
            <a:r>
              <a:rPr lang="uk-UA" dirty="0" smtClean="0"/>
              <a:t>Співвідношення обсягу прямих і непрямих витрат у вартості соціальної послуги</a:t>
            </a:r>
          </a:p>
          <a:p>
            <a:r>
              <a:rPr lang="uk-UA" dirty="0" smtClean="0"/>
              <a:t>Вартість надання соціальної послуги одному отримувачу протягом одного дня (однієї людино-години)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Запропонована вартість не повинна перевищувати обсягу бюджетних коштів, що залучаються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28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Процедура оцінки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Індивідуальні оцінки за шкалою від 0 до 10 балів</a:t>
            </a:r>
          </a:p>
          <a:p>
            <a:r>
              <a:rPr lang="uk-UA" dirty="0" smtClean="0"/>
              <a:t>Якщо пропозиція не відповідає одному із критеріїв оцінки, приймається рішення про відхилення пропозиції</a:t>
            </a:r>
          </a:p>
          <a:p>
            <a:r>
              <a:rPr lang="uk-UA" dirty="0" smtClean="0"/>
              <a:t>Зведення оцінок і встановлення суми балів</a:t>
            </a:r>
          </a:p>
          <a:p>
            <a:r>
              <a:rPr lang="uk-UA" dirty="0" smtClean="0"/>
              <a:t>Визначення переможця за показниками суми балів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7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Коли конкурс визнається таким, що не відбувся?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Для участі у конкурсі не подано жодної пропозиції</a:t>
            </a:r>
          </a:p>
          <a:p>
            <a:r>
              <a:rPr lang="uk-UA" dirty="0" smtClean="0"/>
              <a:t>Усі конкурсні пропозиції відхилено</a:t>
            </a:r>
          </a:p>
          <a:p>
            <a:r>
              <a:rPr lang="uk-UA" dirty="0" smtClean="0"/>
              <a:t>Замовник соціальних послуг ухвалив рішення про скасування результатів конкурсу у зв'язку з неможливістю усунення істотних порушень порядку проведення конкурсу, неможливості укладення договору внаслідок непереборної сили, внесення змін до рішення про місцевий бюджет у частині фінансування соціального замовлення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58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робити, коли є лише один учасник?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uk-UA" dirty="0" smtClean="0"/>
              <a:t>Ухвалюється рішення про укладення договору, якщо учасник відповідає всім критеріям</a:t>
            </a:r>
          </a:p>
          <a:p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Або</a:t>
            </a:r>
          </a:p>
          <a:p>
            <a:pPr marL="0" indent="0" algn="ctr">
              <a:buNone/>
            </a:pPr>
            <a:endParaRPr lang="uk-UA" dirty="0" smtClean="0"/>
          </a:p>
          <a:p>
            <a:r>
              <a:rPr lang="uk-UA" dirty="0" smtClean="0"/>
              <a:t>Повторний конкурс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16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виконавця соціального замовлення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Протягом 10 робочих днів після прийняття рішення про визначення переможця конкурсу замовник ухвалює рішення про визначення виконавця соціального замовлення</a:t>
            </a:r>
          </a:p>
          <a:p>
            <a:r>
              <a:rPr lang="uk-UA" dirty="0" smtClean="0"/>
              <a:t>Протягом 10 робочих днів після ухвалення рішення про визначення виконавця замовник оприлюднює інформацію про це та письмово інформує учасників про ухвалене рішення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59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Договір про виконання соціального замовлення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Замовник надсилаю виконавцю договір</a:t>
            </a:r>
          </a:p>
          <a:p>
            <a:r>
              <a:rPr lang="uk-UA" dirty="0" smtClean="0"/>
              <a:t>Виконавець протягом 20 днів підписує договір</a:t>
            </a:r>
          </a:p>
          <a:p>
            <a:r>
              <a:rPr lang="uk-UA" dirty="0" smtClean="0"/>
              <a:t>У разі відмови від підписання комісія за поданням замовника ухвалює рішення про укладення договору з учасником конкурсу, пропозиція якого набрала другу за величиною загальну кількість балів</a:t>
            </a:r>
          </a:p>
          <a:p>
            <a:r>
              <a:rPr lang="uk-UA" dirty="0" smtClean="0"/>
              <a:t>У разі відмови від підписання другим учасником ухвалюється рішення про повторний конкурс</a:t>
            </a:r>
          </a:p>
          <a:p>
            <a:r>
              <a:rPr lang="uk-UA" dirty="0" smtClean="0"/>
              <a:t>Фінансування здійснюється після надання соціальних послуг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38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Соціальне обслуговування здійснюється: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за місцем проживання особи (вдома)</a:t>
            </a:r>
          </a:p>
          <a:p>
            <a:r>
              <a:rPr lang="uk-UA" dirty="0" smtClean="0"/>
              <a:t>за місцем проживання (перебування) дитини (прийомні сім’ї, дитячі будинки сімейного типу, сім’ї патронатних вихователів)</a:t>
            </a:r>
          </a:p>
          <a:p>
            <a:r>
              <a:rPr lang="uk-UA" dirty="0" smtClean="0"/>
              <a:t>у стаціонарних інтернатних закладах</a:t>
            </a:r>
          </a:p>
          <a:p>
            <a:r>
              <a:rPr lang="uk-UA" dirty="0" smtClean="0"/>
              <a:t>у реабілітаційних закладах</a:t>
            </a:r>
          </a:p>
          <a:p>
            <a:r>
              <a:rPr lang="uk-UA" dirty="0" smtClean="0"/>
              <a:t>в установах та закладах тимчасового або постійного перебування</a:t>
            </a:r>
          </a:p>
          <a:p>
            <a:r>
              <a:rPr lang="uk-UA" dirty="0" smtClean="0"/>
              <a:t>у територіальних центрах надання соціальних послуг</a:t>
            </a:r>
          </a:p>
          <a:p>
            <a:r>
              <a:rPr lang="uk-UA" dirty="0" smtClean="0"/>
              <a:t>в інших закладах соціальної підтримки (догляду)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63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Моніторинг та оцінка якості соціальних послуг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 з проведення моніторингу та оцінки якості соціальних послуг, затверджена наказом </a:t>
            </a:r>
            <a:r>
              <a:rPr lang="uk-UA" dirty="0" err="1" smtClean="0"/>
              <a:t>Мінсоцполітики</a:t>
            </a:r>
            <a:r>
              <a:rPr lang="uk-UA" dirty="0" smtClean="0"/>
              <a:t> від 27.12.2013 № 904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Замовник соціальних послуг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здійснює контроль за використанням бюджетних коштів</a:t>
            </a:r>
          </a:p>
          <a:p>
            <a:r>
              <a:rPr lang="uk-UA" dirty="0" smtClean="0"/>
              <a:t>здійснює контроль за якістю надання соціальних послуг</a:t>
            </a:r>
          </a:p>
          <a:p>
            <a:r>
              <a:rPr lang="uk-UA" dirty="0" smtClean="0"/>
              <a:t>не втручається в оперативну діяльність виконавця соціального замовлення</a:t>
            </a:r>
          </a:p>
          <a:p>
            <a:r>
              <a:rPr lang="uk-UA" dirty="0" smtClean="0"/>
              <a:t>має право надсилати виконавцю запити про надання інформації, пов'язаних з виконанням соціального замовлення</a:t>
            </a:r>
          </a:p>
          <a:p>
            <a:r>
              <a:rPr lang="uk-UA" dirty="0" smtClean="0"/>
              <a:t>щороку та після припинення надання </a:t>
            </a:r>
            <a:r>
              <a:rPr lang="uk-UA" dirty="0" err="1" smtClean="0"/>
              <a:t>соц</a:t>
            </a:r>
            <a:r>
              <a:rPr lang="uk-UA" dirty="0" smtClean="0"/>
              <a:t>. послуг  проводить оцінку якості надання </a:t>
            </a:r>
            <a:r>
              <a:rPr lang="uk-UA" dirty="0" err="1" smtClean="0"/>
              <a:t>соц</a:t>
            </a:r>
            <a:r>
              <a:rPr lang="uk-UA" dirty="0" smtClean="0"/>
              <a:t>. послуг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59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Оцінка якості надання соціальних послуг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Відповідно до показників, установлених державними стандартами соціальних послуг</a:t>
            </a:r>
          </a:p>
          <a:p>
            <a:r>
              <a:rPr lang="uk-UA" dirty="0" smtClean="0"/>
              <a:t>Методи оцінки: опитування отримувачів </a:t>
            </a:r>
            <a:r>
              <a:rPr lang="uk-UA" dirty="0" err="1" smtClean="0"/>
              <a:t>соц</a:t>
            </a:r>
            <a:r>
              <a:rPr lang="uk-UA" dirty="0" smtClean="0"/>
              <a:t>. послуг, спостереження за процесом надання </a:t>
            </a:r>
            <a:r>
              <a:rPr lang="uk-UA" dirty="0" err="1" smtClean="0"/>
              <a:t>соц</a:t>
            </a:r>
            <a:r>
              <a:rPr lang="uk-UA" dirty="0" smtClean="0"/>
              <a:t>. послуги, інтерв'ю з персоналом, аналіз документації та звернень отримувачів </a:t>
            </a:r>
            <a:r>
              <a:rPr lang="uk-UA" dirty="0" err="1" smtClean="0"/>
              <a:t>соц</a:t>
            </a:r>
            <a:r>
              <a:rPr lang="uk-UA" dirty="0" smtClean="0"/>
              <a:t>. Послуг</a:t>
            </a:r>
          </a:p>
          <a:p>
            <a:r>
              <a:rPr lang="uk-UA" dirty="0" smtClean="0"/>
              <a:t>Проводиться внутрішня (не рідше одного разу на рік) та зовнішня оцінка (не рідше одного разу на два роки)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5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Моніторинг соціальних послуг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914030" cy="3599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передбачає систематичний збір та обробку статистичних, адміністративних, оперативних даних щодо:</a:t>
            </a:r>
          </a:p>
          <a:p>
            <a:pPr lvl="1"/>
            <a:r>
              <a:rPr lang="uk-UA" sz="1900" dirty="0" smtClean="0"/>
              <a:t>діяльності суб'єктів, що надають соціальні послуги, </a:t>
            </a:r>
          </a:p>
          <a:p>
            <a:pPr lvl="1"/>
            <a:r>
              <a:rPr lang="uk-UA" sz="1900" dirty="0" smtClean="0"/>
              <a:t>потреб населення у </a:t>
            </a:r>
            <a:r>
              <a:rPr lang="uk-UA" sz="1900" dirty="0" err="1" smtClean="0"/>
              <a:t>соц</a:t>
            </a:r>
            <a:r>
              <a:rPr lang="uk-UA" sz="1900" dirty="0" smtClean="0"/>
              <a:t>. послугах, </a:t>
            </a:r>
          </a:p>
          <a:p>
            <a:pPr lvl="1"/>
            <a:r>
              <a:rPr lang="uk-UA" sz="1900" dirty="0" smtClean="0"/>
              <a:t>надання </a:t>
            </a:r>
            <a:r>
              <a:rPr lang="uk-UA" sz="1900" dirty="0" err="1" smtClean="0"/>
              <a:t>соц</a:t>
            </a:r>
            <a:r>
              <a:rPr lang="uk-UA" sz="1900" dirty="0" smtClean="0"/>
              <a:t>. послуг, </a:t>
            </a:r>
          </a:p>
          <a:p>
            <a:pPr lvl="1"/>
            <a:r>
              <a:rPr lang="uk-UA" sz="1900" dirty="0" smtClean="0"/>
              <a:t>людських і бюджетних ресурсів, </a:t>
            </a:r>
          </a:p>
          <a:p>
            <a:pPr lvl="1"/>
            <a:r>
              <a:rPr lang="uk-UA" sz="1900" dirty="0" smtClean="0"/>
              <a:t>залучених для надання </a:t>
            </a:r>
            <a:r>
              <a:rPr lang="uk-UA" sz="1900" dirty="0" err="1" smtClean="0"/>
              <a:t>соц</a:t>
            </a:r>
            <a:r>
              <a:rPr lang="uk-UA" sz="1900" dirty="0" smtClean="0"/>
              <a:t>. послуг, </a:t>
            </a:r>
          </a:p>
          <a:p>
            <a:pPr lvl="1"/>
            <a:r>
              <a:rPr lang="uk-UA" sz="1900" dirty="0" smtClean="0"/>
              <a:t>соціальні групи, які отримують </a:t>
            </a:r>
            <a:r>
              <a:rPr lang="uk-UA" sz="1900" dirty="0" err="1" smtClean="0"/>
              <a:t>соц</a:t>
            </a:r>
            <a:r>
              <a:rPr lang="uk-UA" sz="1900" dirty="0" smtClean="0"/>
              <a:t> послуги, </a:t>
            </a:r>
          </a:p>
          <a:p>
            <a:pPr lvl="1"/>
            <a:r>
              <a:rPr lang="uk-UA" sz="1900" dirty="0" smtClean="0"/>
              <a:t>соціально-економічного розвитку регіонів</a:t>
            </a:r>
            <a:endParaRPr lang="uk-UA" sz="19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569981"/>
            <a:ext cx="4700588" cy="3132501"/>
          </a:xfrm>
        </p:spPr>
      </p:pic>
    </p:spTree>
    <p:extLst>
      <p:ext uri="{BB962C8B-B14F-4D97-AF65-F5344CB8AC3E}">
        <p14:creationId xmlns:p14="http://schemas.microsoft.com/office/powerpoint/2010/main" val="28475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Звітність виконавця соціального замовлення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Форма, порядок та термін звітності встановлюється договором про залучення бюджетних коштів для надання соціальних послуг</a:t>
            </a:r>
          </a:p>
          <a:p>
            <a:r>
              <a:rPr lang="uk-UA" dirty="0" smtClean="0"/>
              <a:t>Перевірка звітності відбувається протягом встановленого терміну</a:t>
            </a:r>
          </a:p>
          <a:p>
            <a:r>
              <a:rPr lang="uk-UA" dirty="0" smtClean="0"/>
              <a:t>Після схвалення звіту підписується акт приймання-передачі наданих соціальних послуг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85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Інформування про результати соціального замовлення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До 1 березня на офіційному веб-сайті замовник розміщує інформацію</a:t>
            </a:r>
            <a:r>
              <a:rPr lang="uk-UA" dirty="0" smtClean="0"/>
              <a:t>:</a:t>
            </a:r>
          </a:p>
          <a:p>
            <a:pPr marL="457200" indent="-457200">
              <a:buAutoNum type="arabicParenR"/>
            </a:pPr>
            <a:r>
              <a:rPr lang="uk-UA" dirty="0" smtClean="0"/>
              <a:t>Обсяг бюджетних коштів, залучених для надання соціальних послуг</a:t>
            </a:r>
          </a:p>
          <a:p>
            <a:pPr marL="457200" indent="-457200">
              <a:buAutoNum type="arabicParenR"/>
            </a:pPr>
            <a:r>
              <a:rPr lang="uk-UA" dirty="0" smtClean="0"/>
              <a:t>Перелік та обсяг соціальних послуг, наданих відповідно до соціального замовлення</a:t>
            </a:r>
          </a:p>
          <a:p>
            <a:pPr marL="457200" indent="-457200">
              <a:buAutoNum type="arabicParenR"/>
            </a:pPr>
            <a:r>
              <a:rPr lang="uk-UA" dirty="0" smtClean="0"/>
              <a:t>Перелік соціальних груп та/або окремих категорій отримувачів соціальних послуг, яким надано послуги відповідно до соціального замовлення</a:t>
            </a:r>
          </a:p>
          <a:p>
            <a:pPr marL="457200" indent="-457200">
              <a:buAutoNum type="arabicParenR"/>
            </a:pPr>
            <a:r>
              <a:rPr lang="uk-UA" dirty="0" smtClean="0"/>
              <a:t>Вплив соціальних послуг на становище та життєві обставини їх отримувачів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97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Творчий центр ТЦК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1" y="2336873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/>
              <a:t>Любов Паливода, </a:t>
            </a:r>
            <a:r>
              <a:rPr lang="en-US" sz="3200" b="1" smtClean="0">
                <a:hlinkClick r:id="rId2"/>
              </a:rPr>
              <a:t>palyvoda@ccc.kiev.ua</a:t>
            </a:r>
            <a:r>
              <a:rPr lang="en-US" sz="3200" b="1" smtClean="0"/>
              <a:t> </a:t>
            </a:r>
            <a:endParaRPr lang="uk-UA" sz="3200" b="1" dirty="0" smtClean="0"/>
          </a:p>
          <a:p>
            <a:pPr marL="0" indent="0">
              <a:buNone/>
            </a:pPr>
            <a:r>
              <a:rPr lang="uk-UA" sz="3200" b="1" dirty="0" smtClean="0"/>
              <a:t>Володимир </a:t>
            </a:r>
            <a:r>
              <a:rPr lang="uk-UA" sz="3200" b="1" dirty="0" err="1" smtClean="0"/>
              <a:t>Купрій</a:t>
            </a:r>
            <a:r>
              <a:rPr lang="uk-UA" sz="3200" b="1" dirty="0" smtClean="0"/>
              <a:t>, </a:t>
            </a:r>
            <a:r>
              <a:rPr lang="en-US" sz="3200" b="1" dirty="0" smtClean="0">
                <a:hlinkClick r:id="rId3"/>
              </a:rPr>
              <a:t>kupriy@ccc.kiev.ua</a:t>
            </a:r>
            <a:endParaRPr lang="en-US" sz="3200" b="1" dirty="0" smtClean="0"/>
          </a:p>
          <a:p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www.ccc-tck.org.ua</a:t>
            </a:r>
            <a:endParaRPr lang="uk-UA" sz="3200" b="1" dirty="0" smtClean="0"/>
          </a:p>
          <a:p>
            <a:pPr marL="0" indent="0">
              <a:buNone/>
            </a:pPr>
            <a:r>
              <a:rPr lang="en-US" sz="3200" b="1" dirty="0" smtClean="0"/>
              <a:t>Tel.: 044 574-6411/13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22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Здійснення соціального замовлення за рахунок бюджетних коштів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Учасники соціального замовлення. Виконавці соціального замовлення-недержавні суб’єкти. Формування соціального замовлення. Етапи соціального замовлення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35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Соціальне замовлення – засіб регулювання діяльності у сфері надання соціальних послуг шляхом залучення на договірній основі </a:t>
            </a:r>
            <a:r>
              <a:rPr lang="uk-UA" dirty="0" err="1" smtClean="0"/>
              <a:t>субєктів</a:t>
            </a:r>
            <a:r>
              <a:rPr lang="uk-UA" dirty="0" smtClean="0"/>
              <a:t> господарювання для задоволення потреб у соціальних послугах, визначених місцевими органами виконавчої влади та органами місцевого самоврядування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uk-UA" dirty="0" smtClean="0"/>
              <a:t>Стаття 1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Закон України «Про соціальні послуги»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68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Правова рамка для соціального замовлення</a:t>
            </a:r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41" y="2336800"/>
            <a:ext cx="5398294" cy="3598863"/>
          </a:xfrm>
        </p:spPr>
      </p:pic>
    </p:spTree>
    <p:extLst>
      <p:ext uri="{BB962C8B-B14F-4D97-AF65-F5344CB8AC3E}">
        <p14:creationId xmlns:p14="http://schemas.microsoft.com/office/powerpoint/2010/main" val="24684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1005</TotalTime>
  <Words>2847</Words>
  <Application>Microsoft Office PowerPoint</Application>
  <PresentationFormat>Custom</PresentationFormat>
  <Paragraphs>312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Берлин</vt:lpstr>
      <vt:lpstr>Специальное оформление</vt:lpstr>
      <vt:lpstr>Організація соціального замовлення: участь недержавних суб’єктів</vt:lpstr>
      <vt:lpstr>Соціальні послуги – комплекс заходів з надання допомоги особам, окремим соціальним групам, які перебувають у складних життєвих обставинах і не можуть самостійно їх подолати, з метою розв’язання їхніх життєвих проблем</vt:lpstr>
      <vt:lpstr>Форми надання соціальних послуг</vt:lpstr>
      <vt:lpstr> Єдиний закупівельний словник ДК 021:2015  </vt:lpstr>
      <vt:lpstr>Види соціальних послуг</vt:lpstr>
      <vt:lpstr>Соціальне обслуговування здійснюється:</vt:lpstr>
      <vt:lpstr>Здійснення соціального замовлення за рахунок бюджетних коштів</vt:lpstr>
      <vt:lpstr>Соціальне замовлення – засіб регулювання діяльності у сфері надання соціальних послуг шляхом залучення на договірній основі субєктів господарювання для задоволення потреб у соціальних послугах, визначених місцевими органами виконавчої влади та органами місцевого самоврядування</vt:lpstr>
      <vt:lpstr>Правова рамка для соціального замовлення</vt:lpstr>
      <vt:lpstr>Закон України «Про соціальне замовлення», стаття 13</vt:lpstr>
      <vt:lpstr>Здійснення соціального замовлення</vt:lpstr>
      <vt:lpstr>Учасники соціального замовлення</vt:lpstr>
      <vt:lpstr>Етапи соціального замовлення</vt:lpstr>
      <vt:lpstr>Формування соціального замовлення</vt:lpstr>
      <vt:lpstr>Визначення потреб населення у соціальних послугах</vt:lpstr>
      <vt:lpstr>Хто і що робить?</vt:lpstr>
      <vt:lpstr>Збір та аналіз інформації</vt:lpstr>
      <vt:lpstr>Збір та аналіз інформації</vt:lpstr>
      <vt:lpstr>Збір та аналіз інформації</vt:lpstr>
      <vt:lpstr>Збір та аналіз інформації</vt:lpstr>
      <vt:lpstr>Аналіз даних</vt:lpstr>
      <vt:lpstr>Потреба у соц.послугах визначається з урахуванням:</vt:lpstr>
      <vt:lpstr>Визначення пріоритетів</vt:lpstr>
      <vt:lpstr>Питання до учасників</vt:lpstr>
      <vt:lpstr>Потреби та пріоритети визначено. Що далі?</vt:lpstr>
      <vt:lpstr>Визначення обсягу бюджетних коштів. Розрахунок вартості соціальних послуг</vt:lpstr>
      <vt:lpstr>Правова рамка</vt:lpstr>
      <vt:lpstr>Методика розрахунку вартості соціальних послуг</vt:lpstr>
      <vt:lpstr>Методика розрахунку вартості соціальних послуг</vt:lpstr>
      <vt:lpstr>Прямі витрати</vt:lpstr>
      <vt:lpstr>Адміністративні витрати</vt:lpstr>
      <vt:lpstr>Розрахунок вартості соціальної послуги</vt:lpstr>
      <vt:lpstr>Вправа «Розрахунок вартості соціальної послуги»</vt:lpstr>
      <vt:lpstr>Організація та проведення конкурсу</vt:lpstr>
      <vt:lpstr>Рішення про проведення конкурсу</vt:lpstr>
      <vt:lpstr>Оприлюднення оголошення</vt:lpstr>
      <vt:lpstr>Що додається до конкурсної пропозиції?</vt:lpstr>
      <vt:lpstr>Хто розглядає конкурсні пропозиції?</vt:lpstr>
      <vt:lpstr>Як оцінюються конкурсні пропозиції?</vt:lpstr>
      <vt:lpstr>Перевірка дотримання вимог до конкурсних пропозицій</vt:lpstr>
      <vt:lpstr>Оцінка конкурсних пропозицій</vt:lpstr>
      <vt:lpstr>Критерії оцінювання</vt:lpstr>
      <vt:lpstr>Відповідність критеріям діяльності суб'єктів, що надають соц.послуги</vt:lpstr>
      <vt:lpstr>Відповідність критеріям діяльності суб'єктів, що надають соц.послуги</vt:lpstr>
      <vt:lpstr>Відповідність критеріям діяльності суб'єктів, що надають соц.послуги</vt:lpstr>
      <vt:lpstr>Відповідність критеріям діяльності суб'єктів, що надають соц.послуги</vt:lpstr>
      <vt:lpstr>Відповідність критеріям діяльності суб'єктів, що надають соц.послуги</vt:lpstr>
      <vt:lpstr>Відповідність критеріям діяльності суб'єктів, що надають соц.послуги</vt:lpstr>
      <vt:lpstr>Відповідність критеріям діяльності суб'єктів, що надають соц.послуги</vt:lpstr>
      <vt:lpstr>Фінансовий стан учасника</vt:lpstr>
      <vt:lpstr>Оцінка досвіду учасника</vt:lpstr>
      <vt:lpstr>Оцінка кваліфікації персоналу</vt:lpstr>
      <vt:lpstr>Оцінка планованої кількості отримувачів</vt:lpstr>
      <vt:lpstr>Оцінка вартості соціальної послуги</vt:lpstr>
      <vt:lpstr>Процедура оцінки</vt:lpstr>
      <vt:lpstr>Коли конкурс визнається таким, що не відбувся?</vt:lpstr>
      <vt:lpstr>Що робити, коли є лише один учасник?</vt:lpstr>
      <vt:lpstr>Визначення виконавця соціального замовлення</vt:lpstr>
      <vt:lpstr>Договір про виконання соціального замовлення</vt:lpstr>
      <vt:lpstr>Моніторинг та оцінка якості соціальних послуг</vt:lpstr>
      <vt:lpstr>Замовник соціальних послуг</vt:lpstr>
      <vt:lpstr>Оцінка якості надання соціальних послуг</vt:lpstr>
      <vt:lpstr>Моніторинг соціальних послуг</vt:lpstr>
      <vt:lpstr>Звітність виконавця соціального замовлення</vt:lpstr>
      <vt:lpstr>Інформування про результати соціального замовлення</vt:lpstr>
      <vt:lpstr>PowerPoint Presentation</vt:lpstr>
      <vt:lpstr>PowerPoint Presentation</vt:lpstr>
      <vt:lpstr>Творчий центр ТЦК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Volodymyr Kuprii</dc:creator>
  <cp:lastModifiedBy>mb01</cp:lastModifiedBy>
  <cp:revision>69</cp:revision>
  <dcterms:created xsi:type="dcterms:W3CDTF">2017-05-11T14:38:23Z</dcterms:created>
  <dcterms:modified xsi:type="dcterms:W3CDTF">2017-07-11T12:44:13Z</dcterms:modified>
</cp:coreProperties>
</file>