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  <p:sldId id="259" r:id="rId3"/>
    <p:sldId id="260" r:id="rId4"/>
    <p:sldId id="271" r:id="rId5"/>
    <p:sldId id="274" r:id="rId6"/>
    <p:sldId id="272" r:id="rId7"/>
    <p:sldId id="258" r:id="rId8"/>
    <p:sldId id="262" r:id="rId9"/>
    <p:sldId id="273" r:id="rId10"/>
    <p:sldId id="263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4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50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3619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571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2244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84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873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02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81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56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30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52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2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38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98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02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566671"/>
            <a:ext cx="7766936" cy="3484166"/>
          </a:xfrm>
        </p:spPr>
        <p:txBody>
          <a:bodyPr/>
          <a:lstStyle/>
          <a:p>
            <a:r>
              <a:rPr lang="ru-RU" dirty="0" smtClean="0"/>
              <a:t>За</a:t>
            </a:r>
            <a:r>
              <a:rPr lang="uk-UA" dirty="0" smtClean="0"/>
              <a:t>сади за</a:t>
            </a:r>
            <a:r>
              <a:rPr lang="ru-RU" dirty="0" err="1" smtClean="0"/>
              <a:t>побігання</a:t>
            </a:r>
            <a:r>
              <a:rPr lang="ru-RU" dirty="0" smtClean="0"/>
              <a:t> </a:t>
            </a:r>
            <a:r>
              <a:rPr lang="ru-RU" dirty="0" err="1" smtClean="0"/>
              <a:t>корупц</a:t>
            </a:r>
            <a:r>
              <a:rPr lang="uk-UA" dirty="0" err="1" smtClean="0"/>
              <a:t>ії</a:t>
            </a:r>
            <a:r>
              <a:rPr lang="uk-UA" dirty="0" smtClean="0"/>
              <a:t>. </a:t>
            </a:r>
            <a:r>
              <a:rPr lang="uk-UA" dirty="0" smtClean="0"/>
              <a:t>Конфлікт інтересів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Олександр </a:t>
            </a:r>
            <a:r>
              <a:rPr lang="uk-UA" dirty="0" err="1" smtClean="0"/>
              <a:t>Вінніков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212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 МОЖНА КОНКРЕТНІШЕ???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Загальноприйнятих визначень «корупційних порушень» та «конфлікту інтересів» не існує, попри численні міжнародні договори, різноманітне національне законодавство, судову та адміністративну практику</a:t>
            </a:r>
          </a:p>
          <a:p>
            <a:r>
              <a:rPr lang="uk-UA" dirty="0" smtClean="0"/>
              <a:t>В найзагальнішому випадку корупція означає виконання або невиконання посадових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язків</a:t>
            </a:r>
            <a:r>
              <a:rPr lang="uk-UA" dirty="0" smtClean="0"/>
              <a:t> (імперативні норми) в обмін на обіцяну або надану неправомірну вигоду (диспозитивні норми або порушення заборон</a:t>
            </a:r>
            <a:r>
              <a:rPr lang="uk-UA" dirty="0" smtClean="0"/>
              <a:t>) </a:t>
            </a:r>
            <a:endParaRPr lang="uk-UA" dirty="0" smtClean="0"/>
          </a:p>
          <a:p>
            <a:r>
              <a:rPr lang="uk-UA" dirty="0" smtClean="0"/>
              <a:t>Корупційні порушення можливі в </a:t>
            </a:r>
            <a:r>
              <a:rPr lang="uk-UA" dirty="0" smtClean="0"/>
              <a:t>приватному секторі (</a:t>
            </a:r>
            <a:r>
              <a:rPr lang="en-US" dirty="0" smtClean="0"/>
              <a:t>ISO 37001)</a:t>
            </a:r>
            <a:endParaRPr lang="uk-UA" dirty="0" smtClean="0"/>
          </a:p>
          <a:p>
            <a:r>
              <a:rPr lang="uk-UA" dirty="0" smtClean="0"/>
              <a:t>Корупція існує без </a:t>
            </a:r>
            <a:r>
              <a:rPr lang="uk-UA" dirty="0" smtClean="0"/>
              <a:t>вигоди безпосередньо для </a:t>
            </a:r>
            <a:r>
              <a:rPr lang="uk-UA" dirty="0" smtClean="0"/>
              <a:t>посадової особи </a:t>
            </a:r>
            <a:r>
              <a:rPr lang="uk-UA" dirty="0" smtClean="0"/>
              <a:t>(наприклад, корупційні порушення </a:t>
            </a:r>
            <a:r>
              <a:rPr lang="uk-UA" dirty="0" smtClean="0"/>
              <a:t>в інтересах третіх осіб, колишніх або спільних клієнтів, подарунки керівництву, дії під впливом </a:t>
            </a:r>
            <a:r>
              <a:rPr lang="uk-UA" dirty="0" smtClean="0"/>
              <a:t>шантажу)</a:t>
            </a:r>
            <a:endParaRPr lang="uk-UA" dirty="0" smtClean="0"/>
          </a:p>
          <a:p>
            <a:r>
              <a:rPr lang="uk-UA" dirty="0" smtClean="0"/>
              <a:t>Корупція існує як відстрочена вигода (взаємне приховування компромату, незастосування санкцій в обмін на лояльність)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033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Які засоби врегулювання конфлікту інтересів </a:t>
            </a:r>
            <a:r>
              <a:rPr lang="uk-UA" dirty="0" smtClean="0"/>
              <a:t>реально працюють</a:t>
            </a:r>
            <a:r>
              <a:rPr lang="uk-UA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Найкращий засіб – профілактика. Треба вести захищені бази даних, які дозволяють встановити стосовно яких саме осіб і в яких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язаних</a:t>
            </a:r>
            <a:r>
              <a:rPr lang="uk-UA" dirty="0" smtClean="0"/>
              <a:t> </a:t>
            </a:r>
            <a:r>
              <a:rPr lang="uk-UA" dirty="0" smtClean="0"/>
              <a:t>відносинах </a:t>
            </a:r>
            <a:r>
              <a:rPr lang="uk-UA" dirty="0" smtClean="0"/>
              <a:t>може виникнути конфлікт інтересів</a:t>
            </a:r>
          </a:p>
          <a:p>
            <a:r>
              <a:rPr lang="uk-UA" dirty="0" smtClean="0"/>
              <a:t>Перевірка наявності конфлікту інтересів – рутинна практика. Всі </a:t>
            </a:r>
            <a:r>
              <a:rPr lang="uk-UA" dirty="0" smtClean="0"/>
              <a:t>посадові особи </a:t>
            </a:r>
            <a:r>
              <a:rPr lang="uk-UA" dirty="0" smtClean="0"/>
              <a:t>мають проходити періодичне навчання у цій сфері</a:t>
            </a:r>
          </a:p>
          <a:p>
            <a:r>
              <a:rPr lang="uk-UA" dirty="0" smtClean="0"/>
              <a:t>В більшості випадків наявність конфлікту інтересів потребує письмової </a:t>
            </a:r>
            <a:r>
              <a:rPr lang="uk-UA" dirty="0" smtClean="0"/>
              <a:t>згоди осіб чи органів, щодо інтересів </a:t>
            </a:r>
            <a:r>
              <a:rPr lang="uk-UA" dirty="0" smtClean="0"/>
              <a:t>яких існують корупційні ризики, </a:t>
            </a:r>
            <a:r>
              <a:rPr lang="uk-UA" dirty="0" smtClean="0"/>
              <a:t>на </a:t>
            </a:r>
            <a:r>
              <a:rPr lang="uk-UA" dirty="0" smtClean="0"/>
              <a:t>продовження певних дій. Якщо первісна згода надана усно, в розумний строк треба отримати письмове підтвердження</a:t>
            </a:r>
          </a:p>
          <a:p>
            <a:r>
              <a:rPr lang="uk-UA" dirty="0" smtClean="0"/>
              <a:t>Випадки, коли </a:t>
            </a:r>
            <a:r>
              <a:rPr lang="uk-UA" dirty="0" smtClean="0"/>
              <a:t>антикорупційні стандарти </a:t>
            </a:r>
            <a:r>
              <a:rPr lang="uk-UA" dirty="0" smtClean="0"/>
              <a:t>не дозволяють прийняття певних рішень або продовження </a:t>
            </a:r>
            <a:r>
              <a:rPr lang="uk-UA" dirty="0" smtClean="0"/>
              <a:t>певних </a:t>
            </a:r>
            <a:r>
              <a:rPr lang="uk-UA" dirty="0" smtClean="0"/>
              <a:t>дій навіть за наявності письмової згоди, мають </a:t>
            </a:r>
            <a:r>
              <a:rPr lang="uk-UA" dirty="0" smtClean="0"/>
              <a:t>бути повідомлені </a:t>
            </a:r>
            <a:r>
              <a:rPr lang="uk-UA" dirty="0" smtClean="0"/>
              <a:t>заінтересованим особам чи органам наперед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8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Закон України «Про запобігання корупції»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Дія Закону поширюється на п</a:t>
            </a:r>
            <a:r>
              <a:rPr lang="ru-RU" dirty="0" err="1" smtClean="0"/>
              <a:t>редставників</a:t>
            </a:r>
            <a:r>
              <a:rPr lang="ru-RU" dirty="0" smtClean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,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, </a:t>
            </a:r>
            <a:r>
              <a:rPr lang="ru-RU" dirty="0" err="1"/>
              <a:t>експертів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,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</a:t>
            </a:r>
            <a:r>
              <a:rPr lang="ru-RU" dirty="0" smtClean="0"/>
              <a:t>складу:</a:t>
            </a:r>
          </a:p>
          <a:p>
            <a:pPr lvl="1"/>
            <a:r>
              <a:rPr lang="ru-RU" dirty="0" err="1" smtClean="0"/>
              <a:t>конкурсних</a:t>
            </a:r>
            <a:r>
              <a:rPr lang="ru-RU" dirty="0" smtClean="0"/>
              <a:t> </a:t>
            </a:r>
            <a:r>
              <a:rPr lang="ru-RU" dirty="0" err="1"/>
              <a:t>комісій</a:t>
            </a:r>
            <a:r>
              <a:rPr lang="ru-RU" dirty="0"/>
              <a:t>, </a:t>
            </a:r>
            <a:r>
              <a:rPr lang="ru-RU" dirty="0" err="1"/>
              <a:t>утворених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Законів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"Про </a:t>
            </a:r>
            <a:r>
              <a:rPr lang="ru-RU" dirty="0" err="1"/>
              <a:t>державну</a:t>
            </a:r>
            <a:r>
              <a:rPr lang="ru-RU" dirty="0"/>
              <a:t> службу", </a:t>
            </a:r>
            <a:r>
              <a:rPr lang="ru-RU" dirty="0" smtClean="0"/>
              <a:t>"Про </a:t>
            </a:r>
            <a:r>
              <a:rPr lang="ru-RU" dirty="0"/>
              <a:t>службу в органах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 smtClean="0"/>
              <a:t>" </a:t>
            </a:r>
          </a:p>
          <a:p>
            <a:pPr lvl="1"/>
            <a:r>
              <a:rPr lang="ru-RU" dirty="0" err="1" smtClean="0"/>
              <a:t>Громадської</a:t>
            </a:r>
            <a:r>
              <a:rPr lang="ru-RU" dirty="0" smtClean="0"/>
              <a:t> </a:t>
            </a:r>
            <a:r>
              <a:rPr lang="ru-RU" dirty="0"/>
              <a:t>ради </a:t>
            </a:r>
            <a:r>
              <a:rPr lang="ru-RU" dirty="0" err="1"/>
              <a:t>доброчесності</a:t>
            </a:r>
            <a:r>
              <a:rPr lang="ru-RU" dirty="0"/>
              <a:t>, </a:t>
            </a:r>
            <a:r>
              <a:rPr lang="ru-RU" dirty="0" err="1"/>
              <a:t>утвореної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smtClean="0"/>
              <a:t>до Закону </a:t>
            </a:r>
            <a:r>
              <a:rPr lang="ru-RU" dirty="0" err="1" smtClean="0"/>
              <a:t>України</a:t>
            </a:r>
            <a:r>
              <a:rPr lang="ru-RU" dirty="0" smtClean="0"/>
              <a:t> "Про </a:t>
            </a:r>
            <a:r>
              <a:rPr lang="ru-RU" dirty="0" err="1"/>
              <a:t>судоустрій</a:t>
            </a:r>
            <a:r>
              <a:rPr lang="ru-RU" dirty="0"/>
              <a:t> і статус </a:t>
            </a:r>
            <a:r>
              <a:rPr lang="ru-RU" dirty="0" err="1"/>
              <a:t>суддів</a:t>
            </a:r>
            <a:r>
              <a:rPr lang="ru-RU" dirty="0" smtClean="0"/>
              <a:t>" </a:t>
            </a:r>
          </a:p>
          <a:p>
            <a:pPr lvl="1"/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/>
              <a:t>рад, рад </a:t>
            </a:r>
            <a:r>
              <a:rPr lang="ru-RU" dirty="0" err="1"/>
              <a:t>громадського</a:t>
            </a:r>
            <a:r>
              <a:rPr lang="ru-RU" dirty="0"/>
              <a:t> контролю,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утворені</a:t>
            </a:r>
            <a:r>
              <a:rPr lang="ru-RU" dirty="0"/>
              <a:t> при </a:t>
            </a:r>
            <a:r>
              <a:rPr lang="ru-RU" dirty="0" err="1"/>
              <a:t>державних</a:t>
            </a:r>
            <a:r>
              <a:rPr lang="ru-RU" dirty="0"/>
              <a:t> органах та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підготовці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з </a:t>
            </a:r>
            <a:r>
              <a:rPr lang="ru-RU" dirty="0" err="1"/>
              <a:t>кадрових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підготовці</a:t>
            </a:r>
            <a:r>
              <a:rPr lang="ru-RU" dirty="0"/>
              <a:t>, </a:t>
            </a:r>
            <a:r>
              <a:rPr lang="ru-RU" dirty="0" err="1"/>
              <a:t>моніторингу</a:t>
            </a:r>
            <a:r>
              <a:rPr lang="ru-RU" dirty="0"/>
              <a:t>,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антикорупційних</a:t>
            </a:r>
            <a:r>
              <a:rPr lang="ru-RU" dirty="0"/>
              <a:t> </a:t>
            </a:r>
            <a:r>
              <a:rPr lang="ru-RU" dirty="0" err="1" smtClean="0"/>
              <a:t>програм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обіймають</a:t>
            </a:r>
            <a:r>
              <a:rPr lang="ru-RU" dirty="0"/>
              <a:t> посади,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організаційно-розпорядчих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адміністративно-господарських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 smtClean="0"/>
              <a:t>уповноважених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виконання</a:t>
            </a:r>
            <a:r>
              <a:rPr lang="ru-RU" dirty="0"/>
              <a:t> таких </a:t>
            </a:r>
            <a:r>
              <a:rPr lang="ru-RU" dirty="0" err="1"/>
              <a:t>обов’язків</a:t>
            </a:r>
            <a:r>
              <a:rPr lang="ru-RU" dirty="0"/>
              <a:t> у </a:t>
            </a:r>
            <a:r>
              <a:rPr lang="ru-RU" dirty="0" err="1"/>
              <a:t>юридичних</a:t>
            </a:r>
            <a:r>
              <a:rPr lang="ru-RU" dirty="0"/>
              <a:t> особах приватного права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організаційно-правової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/>
              <a:t>які</a:t>
            </a:r>
            <a:r>
              <a:rPr lang="ru-RU" dirty="0"/>
              <a:t> не є </a:t>
            </a:r>
            <a:r>
              <a:rPr lang="ru-RU" dirty="0" err="1"/>
              <a:t>службовими</a:t>
            </a:r>
            <a:r>
              <a:rPr lang="ru-RU" dirty="0"/>
              <a:t> особами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роботу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договору з </a:t>
            </a:r>
            <a:r>
              <a:rPr lang="ru-RU" dirty="0" err="1"/>
              <a:t>підприємством</a:t>
            </a:r>
            <a:r>
              <a:rPr lang="ru-RU" dirty="0"/>
              <a:t>, </a:t>
            </a:r>
            <a:r>
              <a:rPr lang="ru-RU" dirty="0" err="1"/>
              <a:t>установою</a:t>
            </a:r>
            <a:r>
              <a:rPr lang="ru-RU" dirty="0"/>
              <a:t>, </a:t>
            </a:r>
            <a:r>
              <a:rPr lang="ru-RU" dirty="0" err="1" smtClean="0"/>
              <a:t>організацією</a:t>
            </a:r>
            <a:r>
              <a:rPr lang="ru-RU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9588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обмеження у сфері запобігання корупції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Одержання неправомірної вигоди</a:t>
            </a:r>
          </a:p>
          <a:p>
            <a:r>
              <a:rPr lang="uk-UA" dirty="0" smtClean="0"/>
              <a:t>Подарунки </a:t>
            </a:r>
            <a:r>
              <a:rPr lang="uk-UA" dirty="0" smtClean="0"/>
              <a:t>(обмеження щодо </a:t>
            </a:r>
            <a:r>
              <a:rPr lang="uk-UA" dirty="0" smtClean="0"/>
              <a:t>вартості і кола осіб)</a:t>
            </a:r>
          </a:p>
          <a:p>
            <a:r>
              <a:rPr lang="uk-UA" dirty="0" smtClean="0"/>
              <a:t>Використання службових повноважень у приватних інтересах (в т. ч. позаслужбових інтересах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язаних</a:t>
            </a:r>
            <a:r>
              <a:rPr lang="uk-UA" dirty="0" smtClean="0"/>
              <a:t> із сімейними, дружніми відносинами, членством у політичних партіях, релігійних і громадських організаціях)</a:t>
            </a:r>
          </a:p>
          <a:p>
            <a:r>
              <a:rPr lang="uk-UA" dirty="0" smtClean="0"/>
              <a:t>На </a:t>
            </a:r>
            <a:r>
              <a:rPr lang="uk-UA" dirty="0" smtClean="0"/>
              <a:t>указаних вище приватних осіб НЕ </a:t>
            </a:r>
            <a:r>
              <a:rPr lang="uk-UA" dirty="0" smtClean="0"/>
              <a:t>поширюються обмеження встановлені у статтях 25-27 закону (володіння корпоративними правами; участь в органах управління підприємств; використання після припинення службових повноважень інформації, що стала відома у зв</a:t>
            </a:r>
            <a:r>
              <a:rPr lang="en-US" dirty="0" smtClean="0"/>
              <a:t>’</a:t>
            </a:r>
            <a:r>
              <a:rPr lang="uk-UA" dirty="0" err="1" smtClean="0"/>
              <a:t>язку</a:t>
            </a:r>
            <a:r>
              <a:rPr lang="uk-UA" dirty="0" smtClean="0"/>
              <a:t> із виконанням цих повноважень; спільна робота близьких осіб) </a:t>
            </a:r>
          </a:p>
          <a:p>
            <a:r>
              <a:rPr lang="uk-UA" dirty="0" smtClean="0"/>
              <a:t>виконання </a:t>
            </a:r>
            <a:r>
              <a:rPr lang="uk-UA" dirty="0" smtClean="0"/>
              <a:t>приватними особами встановлених Законом </a:t>
            </a:r>
            <a:r>
              <a:rPr lang="uk-UA" dirty="0" smtClean="0"/>
              <a:t>для державних службовців правил етичної поведінки і заходів фінансового контролю не є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язковим</a:t>
            </a:r>
            <a:r>
              <a:rPr lang="uk-UA" dirty="0" smtClean="0"/>
              <a:t>, але може бути передбачено антикорупційними правилами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956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Типова антикорупційна програма юридичної особи (Рішення НАЗК № 75 від 02.03.2017 р)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Антикорупційну програму в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язковому</a:t>
            </a:r>
            <a:r>
              <a:rPr lang="uk-UA" dirty="0" smtClean="0"/>
              <a:t> порядку затверджують керівники</a:t>
            </a:r>
          </a:p>
          <a:p>
            <a:pPr lvl="1"/>
            <a:r>
              <a:rPr lang="uk-UA" dirty="0" smtClean="0"/>
              <a:t>Державних і комунальних підприємств, господарських товариств (державна і комунальна частки більше 50%), 50+ працівників, 70+ млн. грн. річного доходу</a:t>
            </a:r>
          </a:p>
          <a:p>
            <a:pPr lvl="1"/>
            <a:r>
              <a:rPr lang="uk-UA" dirty="0" smtClean="0"/>
              <a:t>Учасники попередньої кваліфікації, процедури закупівлі, якщо вартість не менше 20 млн. грн.</a:t>
            </a:r>
          </a:p>
          <a:p>
            <a:r>
              <a:rPr lang="uk-UA" dirty="0" smtClean="0"/>
              <a:t>Інші юридичні особи приватного права можуть затверджувати Програму в добровільному порядку</a:t>
            </a:r>
          </a:p>
          <a:p>
            <a:r>
              <a:rPr lang="uk-UA" dirty="0" smtClean="0"/>
              <a:t>Програма є комплексом правил, стандартів і процедур щодо виявлення, протидії та запобігання корупції в діяльності юридичної особи</a:t>
            </a:r>
          </a:p>
          <a:p>
            <a:r>
              <a:rPr lang="uk-UA" dirty="0" smtClean="0"/>
              <a:t>Програма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язкова</a:t>
            </a:r>
            <a:r>
              <a:rPr lang="uk-UA" dirty="0" smtClean="0"/>
              <a:t> до виконання всіма працівниками, посадовими особами (в т. ч. Уповноваженим за реалізацію Програми, згоду на призначення і звільнення якого надає НАЗК, а також засновниками та іншими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язаними</a:t>
            </a:r>
            <a:r>
              <a:rPr lang="uk-UA" dirty="0" smtClean="0"/>
              <a:t> особами); їх навчання за планом-графіком на півріччя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236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Типова Антикорупційна програма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Юридична особа не рідше разу на рік проводить оцінку внутрішніх і зовнішніх корупційних ризиків і публікує звіт про її результати</a:t>
            </a:r>
          </a:p>
          <a:p>
            <a:r>
              <a:rPr lang="uk-UA" dirty="0"/>
              <a:t>Юридична особа не рідше разу на три роки проходить зовнішню оцінку корупційних </a:t>
            </a:r>
            <a:r>
              <a:rPr lang="uk-UA" dirty="0" smtClean="0"/>
              <a:t>ризиків організаціями, які </a:t>
            </a:r>
            <a:r>
              <a:rPr lang="uk-UA" dirty="0"/>
              <a:t>надають юридичні, аудиторські, консалтингові </a:t>
            </a:r>
            <a:r>
              <a:rPr lang="uk-UA" dirty="0" smtClean="0"/>
              <a:t>послуги, або незалежними експертами</a:t>
            </a:r>
            <a:endParaRPr lang="uk-UA" dirty="0"/>
          </a:p>
          <a:p>
            <a:r>
              <a:rPr lang="uk-UA" dirty="0"/>
              <a:t>На підставі звітів про оцінки корупційних ризиків юридична особа вживає заходів з запобігання корупції та вносить зміни в антикорупційні </a:t>
            </a:r>
            <a:r>
              <a:rPr lang="uk-UA" dirty="0" smtClean="0"/>
              <a:t>стандарти і процедури</a:t>
            </a: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125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антикорупційні стандарти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Ознайомлення працівників і періодичне навчання з реалізації Програми</a:t>
            </a:r>
          </a:p>
          <a:p>
            <a:r>
              <a:rPr lang="uk-UA" dirty="0" smtClean="0"/>
              <a:t>Норми професійної етики і поведінки працівників (в </a:t>
            </a:r>
            <a:r>
              <a:rPr lang="uk-UA" dirty="0" err="1" smtClean="0"/>
              <a:t>т.ч</a:t>
            </a:r>
            <a:r>
              <a:rPr lang="uk-UA" dirty="0" smtClean="0"/>
              <a:t>. щодо подарунків)</a:t>
            </a:r>
          </a:p>
          <a:p>
            <a:r>
              <a:rPr lang="uk-UA" dirty="0" smtClean="0"/>
              <a:t>Процедури запобігання і врегулювання конфлікту інтересів</a:t>
            </a:r>
          </a:p>
          <a:p>
            <a:r>
              <a:rPr lang="uk-UA" dirty="0" smtClean="0"/>
              <a:t>Критерії обрання постачальників послуг та інших партнерів</a:t>
            </a:r>
          </a:p>
          <a:p>
            <a:r>
              <a:rPr lang="uk-UA" dirty="0" smtClean="0"/>
              <a:t>Антикорупційна перевірка партнерів</a:t>
            </a:r>
          </a:p>
          <a:p>
            <a:r>
              <a:rPr lang="uk-UA" dirty="0" smtClean="0"/>
              <a:t>Обмеження щодо підтримки політичних партій і благодійної діяльності</a:t>
            </a:r>
          </a:p>
          <a:p>
            <a:r>
              <a:rPr lang="uk-UA" dirty="0" smtClean="0"/>
              <a:t>Функції Уповноваженого та інших працівників, посадових і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язаних</a:t>
            </a:r>
            <a:r>
              <a:rPr lang="uk-UA" dirty="0" smtClean="0"/>
              <a:t> осіб</a:t>
            </a:r>
          </a:p>
          <a:p>
            <a:r>
              <a:rPr lang="uk-UA" dirty="0" smtClean="0"/>
              <a:t>Процедури повідомлень про корупційні порушення та їх конфіденційність</a:t>
            </a:r>
          </a:p>
          <a:p>
            <a:r>
              <a:rPr lang="uk-UA" dirty="0" smtClean="0"/>
              <a:t>Процедури розгляду повідомлень і дисциплінарні стягнення</a:t>
            </a:r>
          </a:p>
          <a:p>
            <a:r>
              <a:rPr lang="uk-UA" dirty="0" smtClean="0"/>
              <a:t>Нагляд і контроль за реалізацією Програми (в </a:t>
            </a:r>
            <a:r>
              <a:rPr lang="uk-UA" dirty="0" err="1" smtClean="0"/>
              <a:t>т.ч</a:t>
            </a:r>
            <a:r>
              <a:rPr lang="uk-UA" dirty="0" smtClean="0"/>
              <a:t>. перевірки працівників)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232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означає конфлікт інтересів?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Закон України «Про запобігання корупції» </a:t>
            </a:r>
            <a:r>
              <a:rPr lang="uk-UA" dirty="0" smtClean="0"/>
              <a:t>визначає конфлікт </a:t>
            </a:r>
            <a:r>
              <a:rPr lang="uk-UA" dirty="0" smtClean="0"/>
              <a:t>інтересів </a:t>
            </a:r>
            <a:r>
              <a:rPr lang="uk-UA" dirty="0" smtClean="0"/>
              <a:t>доволі </a:t>
            </a:r>
            <a:r>
              <a:rPr lang="uk-UA" dirty="0" err="1" smtClean="0"/>
              <a:t>абстрактно</a:t>
            </a:r>
            <a:endParaRPr lang="uk-UA" dirty="0" smtClean="0"/>
          </a:p>
          <a:p>
            <a:pPr lvl="1"/>
            <a:r>
              <a:rPr lang="uk-UA" b="1" dirty="0" smtClean="0"/>
              <a:t>Потенційний конфлікт інтересів</a:t>
            </a:r>
            <a:r>
              <a:rPr lang="uk-UA" dirty="0" smtClean="0"/>
              <a:t> означає наявність </a:t>
            </a:r>
            <a:r>
              <a:rPr lang="uk-UA" dirty="0" smtClean="0"/>
              <a:t>будь-якого </a:t>
            </a:r>
            <a:r>
              <a:rPr lang="uk-UA" dirty="0" smtClean="0"/>
              <a:t>приватного майнового чи немайнового інтересу в сфері службових повноважень, що може вплинути на об</a:t>
            </a:r>
            <a:r>
              <a:rPr lang="en-US" dirty="0" smtClean="0"/>
              <a:t>’</a:t>
            </a:r>
            <a:r>
              <a:rPr lang="uk-UA" dirty="0" err="1" smtClean="0"/>
              <a:t>єктивність</a:t>
            </a:r>
            <a:r>
              <a:rPr lang="uk-UA" dirty="0" smtClean="0"/>
              <a:t> і неупередженість </a:t>
            </a:r>
            <a:r>
              <a:rPr lang="uk-UA" dirty="0" smtClean="0"/>
              <a:t>рішень</a:t>
            </a:r>
            <a:r>
              <a:rPr lang="uk-UA" dirty="0" smtClean="0"/>
              <a:t>, вчинення або невчинення певних дій </a:t>
            </a:r>
            <a:r>
              <a:rPr lang="uk-UA" dirty="0" smtClean="0"/>
              <a:t>посадовою особою</a:t>
            </a:r>
            <a:endParaRPr lang="en-US" dirty="0" smtClean="0"/>
          </a:p>
          <a:p>
            <a:pPr lvl="1"/>
            <a:r>
              <a:rPr lang="ru-RU" b="1" dirty="0" err="1" smtClean="0"/>
              <a:t>Реальний</a:t>
            </a:r>
            <a:r>
              <a:rPr lang="ru-RU" b="1" dirty="0" smtClean="0"/>
              <a:t> </a:t>
            </a:r>
            <a:r>
              <a:rPr lang="ru-RU" b="1" dirty="0" err="1" smtClean="0"/>
              <a:t>конфл</a:t>
            </a:r>
            <a:r>
              <a:rPr lang="uk-UA" b="1" dirty="0" smtClean="0"/>
              <a:t>ікт інтересів</a:t>
            </a:r>
            <a:r>
              <a:rPr lang="uk-UA" dirty="0" smtClean="0"/>
              <a:t> означає суперечність між приватним інтересом і службовими </a:t>
            </a:r>
            <a:r>
              <a:rPr lang="uk-UA" dirty="0" smtClean="0"/>
              <a:t>повноваженнями посадової особи</a:t>
            </a:r>
            <a:endParaRPr lang="uk-UA" dirty="0" smtClean="0"/>
          </a:p>
          <a:p>
            <a:r>
              <a:rPr lang="uk-UA" dirty="0" smtClean="0"/>
              <a:t>За відсутності методичних рекомендацій чи інших вказівок визначених законом органів таке визначення дозволяє суто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єктивні</a:t>
            </a:r>
            <a:r>
              <a:rPr lang="uk-UA" dirty="0" smtClean="0"/>
              <a:t> тлумачення конфлікту інтересів або його відсутності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027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Порядок дій у випадку конфлікту інтересів (статті 28-36 Закону)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Повідомити НАЗК або інший визначений законом орган про конфлікт інтересів не пізніше наступного робочого дня після того, як приватний виконавець дізнався чи повинен був дізнатися про такий конфлікт</a:t>
            </a:r>
          </a:p>
          <a:p>
            <a:r>
              <a:rPr lang="uk-UA" dirty="0" smtClean="0"/>
              <a:t>НАЗК протягом семи робочих днів надає роз</a:t>
            </a:r>
            <a:r>
              <a:rPr lang="en-US" dirty="0" smtClean="0"/>
              <a:t>’</a:t>
            </a:r>
            <a:r>
              <a:rPr lang="uk-UA" dirty="0" err="1" smtClean="0"/>
              <a:t>яснення</a:t>
            </a:r>
            <a:r>
              <a:rPr lang="uk-UA" dirty="0" smtClean="0"/>
              <a:t> щодо порядку дій для врегулювання конфлікту інтересів</a:t>
            </a:r>
          </a:p>
          <a:p>
            <a:r>
              <a:rPr lang="uk-UA" dirty="0" smtClean="0"/>
              <a:t>Якщо НАЗК підтвердить відсутність конфлікту інтересів, </a:t>
            </a:r>
            <a:r>
              <a:rPr lang="uk-UA" dirty="0" smtClean="0"/>
              <a:t>заявник звільняється </a:t>
            </a:r>
            <a:r>
              <a:rPr lang="uk-UA" dirty="0" smtClean="0"/>
              <a:t>від відповідальності за дії, в яких буде виявлено конфлікт інтересів</a:t>
            </a:r>
          </a:p>
          <a:p>
            <a:r>
              <a:rPr lang="uk-UA" dirty="0" smtClean="0"/>
              <a:t>Безпосередній керівник </a:t>
            </a:r>
            <a:r>
              <a:rPr lang="uk-UA" dirty="0" smtClean="0"/>
              <a:t>приймає </a:t>
            </a:r>
            <a:r>
              <a:rPr lang="uk-UA" dirty="0" smtClean="0"/>
              <a:t>рішення про врегулювання конфлікту інтересів протягом двох робочих днів</a:t>
            </a:r>
          </a:p>
          <a:p>
            <a:r>
              <a:rPr lang="uk-UA" dirty="0" smtClean="0"/>
              <a:t>Порушення вимог щодо реального конфлікту інтересів можуть каратися адміністративними штрафами і, в разі повторних стягнень, позбавленням права займатися певною діяльністю на один рік (ст. 172-7 КпАП)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736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Порядок дій у випадку конфлікту інтересів (Розділ ХІ Програми)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Працівники повідомляють безпосереднього керівника про потенційний чи реальний конфлікт інтересів не пізніше наступного дня і не вчиняють дій та не приймають рішень у випадку реального конфлікту інтересів</a:t>
            </a:r>
          </a:p>
          <a:p>
            <a:r>
              <a:rPr lang="uk-UA" dirty="0" smtClean="0"/>
              <a:t>Керівник та Уповноважений </a:t>
            </a:r>
            <a:r>
              <a:rPr lang="uk-UA" dirty="0" err="1" smtClean="0"/>
              <a:t>зобов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</a:t>
            </a:r>
            <a:r>
              <a:rPr lang="uk-UA" b="1" i="1" dirty="0" smtClean="0"/>
              <a:t>письмово</a:t>
            </a:r>
            <a:r>
              <a:rPr lang="uk-UA" dirty="0" smtClean="0"/>
              <a:t> повідомляти один одного про наявні у них конфлікти інтересів. Рішення щодо них приймають засновники (учасники) юридичної особи</a:t>
            </a:r>
          </a:p>
          <a:p>
            <a:r>
              <a:rPr lang="uk-UA" dirty="0" smtClean="0"/>
              <a:t>Безпосередній керівник приймає рішення щодо врегулювання конфлікту інтересів протягом двох робочих днів, в </a:t>
            </a:r>
            <a:r>
              <a:rPr lang="uk-UA" dirty="0" err="1" smtClean="0"/>
              <a:t>т.ч</a:t>
            </a:r>
            <a:r>
              <a:rPr lang="uk-UA" dirty="0" smtClean="0"/>
              <a:t>. за самостійного виявлення:</a:t>
            </a:r>
          </a:p>
          <a:p>
            <a:pPr lvl="1"/>
            <a:r>
              <a:rPr lang="uk-UA" dirty="0" smtClean="0"/>
              <a:t>Усунення від участі в прийнятті певних рішень, вчиненні дій, виконанні завдань</a:t>
            </a:r>
          </a:p>
          <a:p>
            <a:pPr lvl="1"/>
            <a:r>
              <a:rPr lang="uk-UA" dirty="0" smtClean="0"/>
              <a:t>Встановлення додаткового контролю, обмеження доступу до певної інформації чи обсягу функціональних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язків</a:t>
            </a:r>
            <a:endParaRPr lang="en-US" dirty="0" smtClean="0"/>
          </a:p>
          <a:p>
            <a:pPr lvl="1"/>
            <a:r>
              <a:rPr lang="uk-UA" dirty="0" smtClean="0"/>
              <a:t>Переведення на іншу посаду, інше дисциплінарне стягнення (в </a:t>
            </a:r>
            <a:r>
              <a:rPr lang="uk-UA" dirty="0" err="1" smtClean="0"/>
              <a:t>т.ч</a:t>
            </a:r>
            <a:r>
              <a:rPr lang="uk-UA" dirty="0" smtClean="0"/>
              <a:t>. звільнення)</a:t>
            </a:r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45463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545</TotalTime>
  <Words>1061</Words>
  <Application>Microsoft Office PowerPoint</Application>
  <PresentationFormat>Широкоэкранный</PresentationFormat>
  <Paragraphs>67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Грань</vt:lpstr>
      <vt:lpstr>Засади запобігання корупції. Конфлікт інтересів</vt:lpstr>
      <vt:lpstr>Закон України «Про запобігання корупції»</vt:lpstr>
      <vt:lpstr>Основні обмеження у сфері запобігання корупції</vt:lpstr>
      <vt:lpstr>Типова антикорупційна програма юридичної особи (Рішення НАЗК № 75 від 02.03.2017 р)</vt:lpstr>
      <vt:lpstr>Типова Антикорупційна програма</vt:lpstr>
      <vt:lpstr>Основні антикорупційні стандарти</vt:lpstr>
      <vt:lpstr>Що означає конфлікт інтересів?</vt:lpstr>
      <vt:lpstr>Порядок дій у випадку конфлікту інтересів (статті 28-36 Закону)</vt:lpstr>
      <vt:lpstr>Порядок дій у випадку конфлікту інтересів (Розділ ХІ Програми)</vt:lpstr>
      <vt:lpstr>А МОЖНА КОНКРЕТНІШЕ???</vt:lpstr>
      <vt:lpstr>Які засоби врегулювання конфлікту інтересів реально працюють?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Корупція і конфлікт інтересів</dc:title>
  <dc:creator>Nataliya Zhuhay</dc:creator>
  <cp:lastModifiedBy>Admin</cp:lastModifiedBy>
  <cp:revision>46</cp:revision>
  <dcterms:created xsi:type="dcterms:W3CDTF">2016-10-18T23:41:11Z</dcterms:created>
  <dcterms:modified xsi:type="dcterms:W3CDTF">2017-05-12T10:07:58Z</dcterms:modified>
</cp:coreProperties>
</file>