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1"/>
  </p:notesMasterIdLst>
  <p:sldIdLst>
    <p:sldId id="256" r:id="rId2"/>
    <p:sldId id="279" r:id="rId3"/>
    <p:sldId id="271" r:id="rId4"/>
    <p:sldId id="280" r:id="rId5"/>
    <p:sldId id="266" r:id="rId6"/>
    <p:sldId id="267" r:id="rId7"/>
    <p:sldId id="281" r:id="rId8"/>
    <p:sldId id="282" r:id="rId9"/>
    <p:sldId id="270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3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3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94FF"/>
    <a:srgbClr val="2FDD44"/>
    <a:srgbClr val="DCFBBD"/>
    <a:srgbClr val="FFFFFF"/>
    <a:srgbClr val="1997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24" autoAdjust="0"/>
  </p:normalViewPr>
  <p:slideViewPr>
    <p:cSldViewPr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30" y="-102"/>
      </p:cViewPr>
      <p:guideLst>
        <p:guide orient="horz" pos="2880"/>
        <p:guide pos="2160"/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Громадські організації</a:t>
            </a:r>
          </a:p>
          <a:p>
            <a:pPr>
              <a:defRPr/>
            </a:pPr>
            <a:r>
              <a:rPr lang="uk-UA"/>
              <a:t>(кількість)</a:t>
            </a:r>
          </a:p>
        </c:rich>
      </c:tx>
      <c:layout>
        <c:manualLayout>
          <c:xMode val="edge"/>
          <c:yMode val="edge"/>
          <c:x val="6.8515784745242461E-2"/>
          <c:y val="4.3912030772431873E-2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4.8047711756102245E-3"/>
          <c:y val="0.18195731496775758"/>
          <c:w val="0.48113124743209568"/>
          <c:h val="0.65932800574027928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грн</c:v>
                </c:pt>
              </c:strCache>
            </c:strRef>
          </c:tx>
          <c:spPr>
            <a:effectLst>
              <a:outerShdw blurRad="50800" dist="38100" dir="13500000" algn="br" rotWithShape="0">
                <a:prstClr val="black">
                  <a:alpha val="40000"/>
                </a:prstClr>
              </a:outerShdw>
            </a:effectLst>
          </c:spPr>
          <c:explosion val="15"/>
          <c:dPt>
            <c:idx val="0"/>
            <c:bubble3D val="0"/>
            <c:explosion val="11"/>
          </c:dPt>
          <c:dPt>
            <c:idx val="1"/>
            <c:bubble3D val="0"/>
            <c:explosion val="10"/>
          </c:dPt>
          <c:dPt>
            <c:idx val="2"/>
            <c:bubble3D val="0"/>
            <c:explosion val="8"/>
          </c:dPt>
          <c:dLbls>
            <c:dLbl>
              <c:idx val="0"/>
              <c:layout>
                <c:manualLayout>
                  <c:x val="-0.19248695208268546"/>
                  <c:y val="0.11990972747152927"/>
                </c:manualLayout>
              </c:layout>
              <c:tx>
                <c:rich>
                  <a:bodyPr/>
                  <a:lstStyle/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10359</a:t>
                    </a:r>
                  </a:p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2015 рік</a:t>
                    </a:r>
                    <a:r>
                      <a:rPr lang="ru-RU" sz="24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ru-RU" sz="24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3.0935538130588382E-2"/>
                  <c:y val="-0.22020113098157454"/>
                </c:manualLayout>
              </c:layout>
              <c:tx>
                <c:rich>
                  <a:bodyPr/>
                  <a:lstStyle/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10145</a:t>
                    </a:r>
                  </a:p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2016 рік</a:t>
                    </a:r>
                    <a:endParaRPr lang="ru-RU" sz="22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2031807837401498E-2"/>
                  <c:y val="9.8606786373334518E-2"/>
                </c:manualLayout>
              </c:layout>
              <c:tx>
                <c:rich>
                  <a:bodyPr/>
                  <a:lstStyle/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10812</a:t>
                    </a:r>
                  </a:p>
                  <a:p>
                    <a:r>
                      <a:rPr lang="ru-RU" sz="2200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rPr>
                      <a:t>2017 рік</a:t>
                    </a:r>
                    <a:endParaRPr lang="ru-RU" sz="2200" dirty="0">
                      <a:solidFill>
                        <a:schemeClr val="bg1"/>
                      </a:solidFill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LegendKey val="1"/>
              <c:showVal val="1"/>
              <c:showCatName val="1"/>
              <c:showSerName val="1"/>
              <c:showPercent val="1"/>
              <c:showBubbleSize val="1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effectLst>
                <a:innerShdw blurRad="63500" dist="50800">
                  <a:prstClr val="black">
                    <a:alpha val="50000"/>
                  </a:prstClr>
                </a:innerShdw>
              </a:effectLst>
            </c:spPr>
            <c:showLegendKey val="1"/>
            <c:showVal val="1"/>
            <c:showCatName val="1"/>
            <c:showSerName val="1"/>
            <c:showPercent val="1"/>
            <c:showBubbleSize val="1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2014 рік</c:v>
                </c:pt>
                <c:pt idx="1">
                  <c:v>2015 рік</c:v>
                </c:pt>
                <c:pt idx="2">
                  <c:v>2016 рік</c:v>
                </c:pt>
              </c:strCache>
            </c:strRef>
          </c:cat>
          <c:val>
            <c:numRef>
              <c:f>Лист1!$B$2:$B$4</c:f>
              <c:numCache>
                <c:formatCode>#,##0</c:formatCode>
                <c:ptCount val="3"/>
                <c:pt idx="0">
                  <c:v>9370</c:v>
                </c:pt>
                <c:pt idx="1">
                  <c:v>10359</c:v>
                </c:pt>
                <c:pt idx="2">
                  <c:v>10145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title>
      <c:tx>
        <c:rich>
          <a:bodyPr/>
          <a:lstStyle/>
          <a:p>
            <a:pPr>
              <a:defRPr/>
            </a:pPr>
            <a:r>
              <a:rPr lang="uk-UA"/>
              <a:t>Благодійні організації (кількість)</a:t>
            </a:r>
          </a:p>
        </c:rich>
      </c:tx>
      <c:layout>
        <c:manualLayout>
          <c:xMode val="edge"/>
          <c:yMode val="edge"/>
          <c:x val="0.18825267210168889"/>
          <c:y val="1.2646274183318591E-3"/>
        </c:manualLayout>
      </c:layout>
      <c:overlay val="1"/>
    </c:title>
    <c:autoTitleDeleted val="0"/>
    <c:plotArea>
      <c:layout>
        <c:manualLayout>
          <c:layoutTarget val="inner"/>
          <c:xMode val="edge"/>
          <c:yMode val="edge"/>
          <c:x val="0.12597497985232681"/>
          <c:y val="0.15358859564127192"/>
          <c:w val="0.83439363218901608"/>
          <c:h val="0.66751490575121286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Благодійні фонди</c:v>
                </c:pt>
              </c:strCache>
            </c:strRef>
          </c:tx>
          <c:spPr>
            <a:effectLst>
              <a:innerShdw blurRad="63500" dist="50800" dir="18900000">
                <a:prstClr val="black">
                  <a:alpha val="50000"/>
                </a:prstClr>
              </a:innerShdw>
            </a:effectLst>
          </c:spPr>
          <c:explosion val="11"/>
          <c:dPt>
            <c:idx val="0"/>
            <c:bubble3D val="0"/>
            <c:explosion val="7"/>
          </c:dPt>
          <c:dPt>
            <c:idx val="1"/>
            <c:bubble3D val="0"/>
            <c:explosion val="10"/>
          </c:dPt>
          <c:dPt>
            <c:idx val="2"/>
            <c:bubble3D val="0"/>
            <c:explosion val="7"/>
          </c:dPt>
          <c:cat>
            <c:strRef>
              <c:f>Лист1!$A$2:$A$4</c:f>
              <c:strCache>
                <c:ptCount val="3"/>
                <c:pt idx="0">
                  <c:v>2015 рік</c:v>
                </c:pt>
                <c:pt idx="1">
                  <c:v>2016 рік</c:v>
                </c:pt>
                <c:pt idx="2">
                  <c:v>2017 рік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3859</c:v>
                </c:pt>
                <c:pt idx="1">
                  <c:v>3700</c:v>
                </c:pt>
                <c:pt idx="2">
                  <c:v>4024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txPr>
    <a:bodyPr/>
    <a:lstStyle/>
    <a:p>
      <a:pPr>
        <a:defRPr sz="1800"/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Є членом такої організації</c:v>
                </c:pt>
              </c:strCache>
            </c:strRef>
          </c:tx>
          <c:invertIfNegative val="0"/>
          <c:cat>
            <c:strRef>
              <c:f>Лист1!$A$3:$A$6</c:f>
              <c:strCache>
                <c:ptCount val="4"/>
                <c:pt idx="0">
                  <c:v>Молодше 20 років</c:v>
                </c:pt>
                <c:pt idx="1">
                  <c:v>Від 20 до 34 років</c:v>
                </c:pt>
                <c:pt idx="2">
                  <c:v>Від 35 до 50 років</c:v>
                </c:pt>
                <c:pt idx="3">
                  <c:v>Старше 50 років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9.7000000000000003E-2</c:v>
                </c:pt>
                <c:pt idx="1">
                  <c:v>8.5000000000000006E-2</c:v>
                </c:pt>
                <c:pt idx="2">
                  <c:v>8.5999999999999993E-2</c:v>
                </c:pt>
                <c:pt idx="3">
                  <c:v>6.9000000000000006E-2</c:v>
                </c:pt>
                <c:pt idx="4">
                  <c:v>0.19400000000000001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Стикався з діяльністю НДО</c:v>
                </c:pt>
              </c:strCache>
            </c:strRef>
          </c:tx>
          <c:invertIfNegative val="0"/>
          <c:cat>
            <c:strRef>
              <c:f>Лист1!$A$3:$A$6</c:f>
              <c:strCache>
                <c:ptCount val="4"/>
                <c:pt idx="0">
                  <c:v>Молодше 20 років</c:v>
                </c:pt>
                <c:pt idx="1">
                  <c:v>Від 20 до 34 років</c:v>
                </c:pt>
                <c:pt idx="2">
                  <c:v>Від 35 до 50 років</c:v>
                </c:pt>
                <c:pt idx="3">
                  <c:v>Старше 50 років</c:v>
                </c:pt>
              </c:strCache>
            </c:strRef>
          </c:cat>
          <c:val>
            <c:numRef>
              <c:f>Лист1!$C$2:$C$6</c:f>
              <c:numCache>
                <c:formatCode>0.00%</c:formatCode>
                <c:ptCount val="5"/>
                <c:pt idx="0">
                  <c:v>0.20699999999999999</c:v>
                </c:pt>
                <c:pt idx="1">
                  <c:v>0.19800000000000001</c:v>
                </c:pt>
                <c:pt idx="2">
                  <c:v>0.23300000000000001</c:v>
                </c:pt>
                <c:pt idx="3">
                  <c:v>0.215</c:v>
                </c:pt>
                <c:pt idx="4">
                  <c:v>0.16900000000000001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Чув про існування НДО в місті, однак не стикався з їх діяльністю</c:v>
                </c:pt>
              </c:strCache>
            </c:strRef>
          </c:tx>
          <c:invertIfNegative val="0"/>
          <c:cat>
            <c:strRef>
              <c:f>Лист1!$A$3:$A$6</c:f>
              <c:strCache>
                <c:ptCount val="4"/>
                <c:pt idx="0">
                  <c:v>Молодше 20 років</c:v>
                </c:pt>
                <c:pt idx="1">
                  <c:v>Від 20 до 34 років</c:v>
                </c:pt>
                <c:pt idx="2">
                  <c:v>Від 35 до 50 років</c:v>
                </c:pt>
                <c:pt idx="3">
                  <c:v>Старше 50 років</c:v>
                </c:pt>
              </c:strCache>
            </c:strRef>
          </c:cat>
          <c:val>
            <c:numRef>
              <c:f>Лист1!$D$2:$D$6</c:f>
              <c:numCache>
                <c:formatCode>0.00%</c:formatCode>
                <c:ptCount val="5"/>
                <c:pt idx="0">
                  <c:v>0.29499999999999998</c:v>
                </c:pt>
                <c:pt idx="1">
                  <c:v>0.27400000000000002</c:v>
                </c:pt>
                <c:pt idx="2">
                  <c:v>0.30399999999999999</c:v>
                </c:pt>
                <c:pt idx="3">
                  <c:v>0.33300000000000002</c:v>
                </c:pt>
                <c:pt idx="4">
                  <c:v>0.315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Ніколи не чув про НДО в нашому місті/не знаю, що це таке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invertIfNegative val="0"/>
          <c:cat>
            <c:strRef>
              <c:f>Лист1!$A$3:$A$6</c:f>
              <c:strCache>
                <c:ptCount val="4"/>
                <c:pt idx="0">
                  <c:v>Молодше 20 років</c:v>
                </c:pt>
                <c:pt idx="1">
                  <c:v>Від 20 до 34 років</c:v>
                </c:pt>
                <c:pt idx="2">
                  <c:v>Від 35 до 50 років</c:v>
                </c:pt>
                <c:pt idx="3">
                  <c:v>Старше 50 років</c:v>
                </c:pt>
              </c:strCache>
            </c:strRef>
          </c:cat>
          <c:val>
            <c:numRef>
              <c:f>Лист1!$E$2:$E$6</c:f>
              <c:numCache>
                <c:formatCode>0.00%</c:formatCode>
                <c:ptCount val="5"/>
                <c:pt idx="0">
                  <c:v>0.11799999999999999</c:v>
                </c:pt>
                <c:pt idx="1">
                  <c:v>0.22600000000000001</c:v>
                </c:pt>
                <c:pt idx="2">
                  <c:v>0.10199999999999999</c:v>
                </c:pt>
                <c:pt idx="3">
                  <c:v>0.11600000000000001</c:v>
                </c:pt>
                <c:pt idx="4">
                  <c:v>0.13700000000000001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Важко сказати*/Не знаю</c:v>
                </c:pt>
              </c:strCache>
            </c:strRef>
          </c:tx>
          <c:invertIfNegative val="0"/>
          <c:cat>
            <c:strRef>
              <c:f>Лист1!$A$3:$A$6</c:f>
              <c:strCache>
                <c:ptCount val="4"/>
                <c:pt idx="0">
                  <c:v>Молодше 20 років</c:v>
                </c:pt>
                <c:pt idx="1">
                  <c:v>Від 20 до 34 років</c:v>
                </c:pt>
                <c:pt idx="2">
                  <c:v>Від 35 до 50 років</c:v>
                </c:pt>
                <c:pt idx="3">
                  <c:v>Старше 50 років</c:v>
                </c:pt>
              </c:strCache>
            </c:strRef>
          </c:cat>
          <c:val>
            <c:numRef>
              <c:f>Лист1!$F$2:$F$6</c:f>
              <c:numCache>
                <c:formatCode>0.00%</c:formatCode>
                <c:ptCount val="5"/>
                <c:pt idx="0">
                  <c:v>0.28299999999999997</c:v>
                </c:pt>
                <c:pt idx="1">
                  <c:v>0.217</c:v>
                </c:pt>
                <c:pt idx="2">
                  <c:v>0.27500000000000002</c:v>
                </c:pt>
                <c:pt idx="3">
                  <c:v>0.26700000000000002</c:v>
                </c:pt>
                <c:pt idx="4">
                  <c:v>0.185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0393568"/>
        <c:axId val="300393960"/>
      </c:barChart>
      <c:catAx>
        <c:axId val="30039356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00393960"/>
        <c:crosses val="autoZero"/>
        <c:auto val="0"/>
        <c:lblAlgn val="ctr"/>
        <c:lblOffset val="100"/>
        <c:tickLblSkip val="1"/>
        <c:noMultiLvlLbl val="0"/>
      </c:catAx>
      <c:valAx>
        <c:axId val="30039396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03935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653139679636741"/>
          <c:y val="2.8676988591142413E-2"/>
          <c:w val="0.33442402411128108"/>
          <c:h val="0.97132301140885757"/>
        </c:manualLayout>
      </c:layout>
      <c:overlay val="0"/>
      <c:txPr>
        <a:bodyPr/>
        <a:lstStyle/>
        <a:p>
          <a:pPr>
            <a:defRPr sz="1500" baseline="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42"/>
    </mc:Choice>
    <mc:Fallback>
      <c:style val="4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791334779227429"/>
          <c:y val="5.7847808966200079E-2"/>
          <c:w val="0.86108451717925061"/>
          <c:h val="0.613697969741299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Зовсім неактивна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Зовсім неактивна</c:v>
                </c:pt>
                <c:pt idx="1">
                  <c:v>Досить активні</c:v>
                </c:pt>
                <c:pt idx="2">
                  <c:v>Дуже активні</c:v>
                </c:pt>
                <c:pt idx="3">
                  <c:v>Важко сказати/Не знаю</c:v>
                </c:pt>
                <c:pt idx="4">
                  <c:v>Відмова від відповіді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 formatCode="0.00%">
                  <c:v>0.126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Досить активні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Зовсім неактивна</c:v>
                </c:pt>
                <c:pt idx="1">
                  <c:v>Досить активні</c:v>
                </c:pt>
                <c:pt idx="2">
                  <c:v>Дуже активні</c:v>
                </c:pt>
                <c:pt idx="3">
                  <c:v>Важко сказати/Не знаю</c:v>
                </c:pt>
                <c:pt idx="4">
                  <c:v>Відмова від відповіді</c:v>
                </c:pt>
              </c:strCache>
            </c:strRef>
          </c:cat>
          <c:val>
            <c:numRef>
              <c:f>Лист1!$C$2:$C$6</c:f>
              <c:numCache>
                <c:formatCode>0.00%</c:formatCode>
                <c:ptCount val="5"/>
                <c:pt idx="1">
                  <c:v>0.26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Дуже активні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Зовсім неактивна</c:v>
                </c:pt>
                <c:pt idx="1">
                  <c:v>Досить активні</c:v>
                </c:pt>
                <c:pt idx="2">
                  <c:v>Дуже активні</c:v>
                </c:pt>
                <c:pt idx="3">
                  <c:v>Важко сказати/Не знаю</c:v>
                </c:pt>
                <c:pt idx="4">
                  <c:v>Відмова від відповіді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2" formatCode="0.00%">
                  <c:v>4.8000000000000001E-2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  <c:pt idx="0">
                  <c:v>Важко сказати/Не знаю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Зовсім неактивна</c:v>
                </c:pt>
                <c:pt idx="1">
                  <c:v>Досить активні</c:v>
                </c:pt>
                <c:pt idx="2">
                  <c:v>Дуже активні</c:v>
                </c:pt>
                <c:pt idx="3">
                  <c:v>Важко сказати/Не знаю</c:v>
                </c:pt>
                <c:pt idx="4">
                  <c:v>Відмова від відповіді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3" formatCode="0.00%">
                  <c:v>1.7000000000000001E-2</c:v>
                </c:pt>
              </c:numCache>
            </c:numRef>
          </c:val>
        </c:ser>
        <c:ser>
          <c:idx val="4"/>
          <c:order val="4"/>
          <c:tx>
            <c:strRef>
              <c:f>Лист1!$A$6</c:f>
              <c:strCache>
                <c:ptCount val="1"/>
                <c:pt idx="0">
                  <c:v>Відмова від відповіді</c:v>
                </c:pt>
              </c:strCache>
            </c:strRef>
          </c:tx>
          <c:invertIfNegative val="0"/>
          <c:cat>
            <c:strRef>
              <c:f>Лист1!$A$2:$A$6</c:f>
              <c:strCache>
                <c:ptCount val="5"/>
                <c:pt idx="0">
                  <c:v>Зовсім неактивна</c:v>
                </c:pt>
                <c:pt idx="1">
                  <c:v>Досить активні</c:v>
                </c:pt>
                <c:pt idx="2">
                  <c:v>Дуже активні</c:v>
                </c:pt>
                <c:pt idx="3">
                  <c:v>Важко сказати/Не знаю</c:v>
                </c:pt>
                <c:pt idx="4">
                  <c:v>Відмова від відповіді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4" formatCode="0.00%">
                  <c:v>0.39200000000000002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axId val="300395136"/>
        <c:axId val="300388080"/>
      </c:barChart>
      <c:catAx>
        <c:axId val="3003951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00388080"/>
        <c:crosses val="autoZero"/>
        <c:auto val="1"/>
        <c:lblAlgn val="ctr"/>
        <c:lblOffset val="100"/>
        <c:noMultiLvlLbl val="0"/>
      </c:catAx>
      <c:valAx>
        <c:axId val="30038808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3003951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233944-9EAD-442D-ADCE-11A27A844174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BA0D63-0775-479D-BC2A-4AB251BFA117}">
      <dgm:prSet phldrT="[Текст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Організації, що зареєстровані в місті Києві – 10 145</a:t>
          </a:r>
          <a:endParaRPr lang="uk-UA" dirty="0"/>
        </a:p>
      </dgm:t>
    </dgm:pt>
    <dgm:pt modelId="{C3EF3ED9-18EF-473A-9243-16968AB25FC2}" type="parTrans" cxnId="{52AB5F04-4E59-4AA2-BA6C-BEBF59F159DD}">
      <dgm:prSet/>
      <dgm:spPr/>
      <dgm:t>
        <a:bodyPr/>
        <a:lstStyle/>
        <a:p>
          <a:endParaRPr lang="uk-UA"/>
        </a:p>
      </dgm:t>
    </dgm:pt>
    <dgm:pt modelId="{C3E7FAFD-5476-4FDB-8D67-395574EB7BBC}" type="sibTrans" cxnId="{52AB5F04-4E59-4AA2-BA6C-BEBF59F159DD}">
      <dgm:prSet/>
      <dgm:spPr/>
      <dgm:t>
        <a:bodyPr/>
        <a:lstStyle/>
        <a:p>
          <a:endParaRPr lang="uk-UA"/>
        </a:p>
      </dgm:t>
    </dgm:pt>
    <dgm:pt modelId="{98085BCB-9091-4AAA-B79B-AA25AA483450}">
      <dgm:prSet phldrT="[Текст]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Загальна кількість організацій, що фінансуються з міського бюджету – 280 (2,76 %)</a:t>
          </a:r>
          <a:endParaRPr lang="uk-UA" dirty="0"/>
        </a:p>
      </dgm:t>
    </dgm:pt>
    <dgm:pt modelId="{BE651E95-906B-48FF-B3EF-9E9607B5764A}" type="parTrans" cxnId="{FB1B811E-DEFE-4F17-8524-ED8C475114E3}">
      <dgm:prSet/>
      <dgm:spPr/>
      <dgm:t>
        <a:bodyPr/>
        <a:lstStyle/>
        <a:p>
          <a:endParaRPr lang="uk-UA"/>
        </a:p>
      </dgm:t>
    </dgm:pt>
    <dgm:pt modelId="{DEFA179A-EB55-4D8E-A358-1995463B98DE}" type="sibTrans" cxnId="{FB1B811E-DEFE-4F17-8524-ED8C475114E3}">
      <dgm:prSet/>
      <dgm:spPr/>
      <dgm:t>
        <a:bodyPr/>
        <a:lstStyle/>
        <a:p>
          <a:endParaRPr lang="uk-UA"/>
        </a:p>
      </dgm:t>
    </dgm:pt>
    <dgm:pt modelId="{F8923926-3732-4B57-8AEC-E573A3D27D0A}">
      <dgm:prSet/>
      <dgm:spPr/>
      <dgm:t>
        <a:bodyPr/>
        <a:lstStyle/>
        <a:p>
          <a:r>
            <a:rPr lang="uk-UA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тому числі на реалізацію конкурсних проектів – 54 (0,53%)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93E52-8800-44CE-9988-26076C436BCD}" type="parTrans" cxnId="{D74422C1-564F-483B-B118-D385DF18629B}">
      <dgm:prSet/>
      <dgm:spPr/>
      <dgm:t>
        <a:bodyPr/>
        <a:lstStyle/>
        <a:p>
          <a:endParaRPr lang="ru-RU"/>
        </a:p>
      </dgm:t>
    </dgm:pt>
    <dgm:pt modelId="{9F72C59B-0D13-4D7A-9127-08AF640312F1}" type="sibTrans" cxnId="{D74422C1-564F-483B-B118-D385DF18629B}">
      <dgm:prSet custAng="109610" custScaleX="163473" custScaleY="80586" custLinFactNeighborX="-18796" custLinFactNeighborY="-798"/>
      <dgm:spPr/>
      <dgm:t>
        <a:bodyPr/>
        <a:lstStyle/>
        <a:p>
          <a:endParaRPr lang="uk-UA"/>
        </a:p>
      </dgm:t>
    </dgm:pt>
    <dgm:pt modelId="{18CC5907-54D5-43D5-BD4C-6F642AD8FF51}" type="pres">
      <dgm:prSet presAssocID="{41233944-9EAD-442D-ADCE-11A27A844174}" presName="linearFlow" presStyleCnt="0">
        <dgm:presLayoutVars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1103FA8-3376-4ABC-A2F8-75620BFA1AB0}" type="pres">
      <dgm:prSet presAssocID="{EABA0D63-0775-479D-BC2A-4AB251BFA117}" presName="node" presStyleLbl="node1" presStyleIdx="0" presStyleCnt="3" custScaleX="244055" custScaleY="350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92A3706-2D75-4D7C-94E1-6E2F75B327D2}" type="pres">
      <dgm:prSet presAssocID="{C3E7FAFD-5476-4FDB-8D67-395574EB7BBC}" presName="sibTrans" presStyleLbl="sibTrans2D1" presStyleIdx="0" presStyleCnt="2" custAng="308745" custScaleX="116967" custScaleY="65361" custLinFactNeighborX="-12024" custLinFactNeighborY="-1345"/>
      <dgm:spPr/>
      <dgm:t>
        <a:bodyPr/>
        <a:lstStyle/>
        <a:p>
          <a:endParaRPr lang="uk-UA"/>
        </a:p>
      </dgm:t>
    </dgm:pt>
    <dgm:pt modelId="{A50687BC-B392-4F63-A147-46C792B73100}" type="pres">
      <dgm:prSet presAssocID="{C3E7FAFD-5476-4FDB-8D67-395574EB7BBC}" presName="connectorText" presStyleLbl="sibTrans2D1" presStyleIdx="0" presStyleCnt="2"/>
      <dgm:spPr/>
      <dgm:t>
        <a:bodyPr/>
        <a:lstStyle/>
        <a:p>
          <a:endParaRPr lang="uk-UA"/>
        </a:p>
      </dgm:t>
    </dgm:pt>
    <dgm:pt modelId="{CEA8454A-4648-4332-9CA2-552017BBF6A6}" type="pres">
      <dgm:prSet presAssocID="{98085BCB-9091-4AAA-B79B-AA25AA483450}" presName="node" presStyleLbl="node1" presStyleIdx="1" presStyleCnt="3" custScaleX="206289" custScaleY="29825" custLinFactNeighborX="4335" custLinFactNeighborY="-2336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7CAF1A1C-C6DA-45C7-8AAD-5FAC1E90DF85}" type="pres">
      <dgm:prSet presAssocID="{DEFA179A-EB55-4D8E-A358-1995463B98DE}" presName="sibTrans" presStyleLbl="sibTrans2D1" presStyleIdx="1" presStyleCnt="2" custAng="21497077" custScaleX="120447" custScaleY="76255" custLinFactNeighborX="-20371" custLinFactNeighborY="75"/>
      <dgm:spPr/>
      <dgm:t>
        <a:bodyPr/>
        <a:lstStyle/>
        <a:p>
          <a:endParaRPr lang="ru-RU"/>
        </a:p>
      </dgm:t>
    </dgm:pt>
    <dgm:pt modelId="{A88AD89B-B67A-412E-937B-DC428C515AF0}" type="pres">
      <dgm:prSet presAssocID="{DEFA179A-EB55-4D8E-A358-1995463B98DE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AA0F5DFB-61BD-4752-A643-1F89027E604F}" type="pres">
      <dgm:prSet presAssocID="{F8923926-3732-4B57-8AEC-E573A3D27D0A}" presName="node" presStyleLbl="node1" presStyleIdx="2" presStyleCnt="3" custScaleX="237956" custScaleY="28247" custLinFactNeighborX="4928" custLinFactNeighborY="-4993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6B84700-1456-4E8C-9758-D6856BC0FEFF}" type="presOf" srcId="{DEFA179A-EB55-4D8E-A358-1995463B98DE}" destId="{7CAF1A1C-C6DA-45C7-8AAD-5FAC1E90DF85}" srcOrd="0" destOrd="0" presId="urn:microsoft.com/office/officeart/2005/8/layout/process2"/>
    <dgm:cxn modelId="{D74422C1-564F-483B-B118-D385DF18629B}" srcId="{41233944-9EAD-442D-ADCE-11A27A844174}" destId="{F8923926-3732-4B57-8AEC-E573A3D27D0A}" srcOrd="2" destOrd="0" parTransId="{C2993E52-8800-44CE-9988-26076C436BCD}" sibTransId="{9F72C59B-0D13-4D7A-9127-08AF640312F1}"/>
    <dgm:cxn modelId="{52AB5F04-4E59-4AA2-BA6C-BEBF59F159DD}" srcId="{41233944-9EAD-442D-ADCE-11A27A844174}" destId="{EABA0D63-0775-479D-BC2A-4AB251BFA117}" srcOrd="0" destOrd="0" parTransId="{C3EF3ED9-18EF-473A-9243-16968AB25FC2}" sibTransId="{C3E7FAFD-5476-4FDB-8D67-395574EB7BBC}"/>
    <dgm:cxn modelId="{DC67240F-D828-42AA-ABE9-82C13B828BFF}" type="presOf" srcId="{41233944-9EAD-442D-ADCE-11A27A844174}" destId="{18CC5907-54D5-43D5-BD4C-6F642AD8FF51}" srcOrd="0" destOrd="0" presId="urn:microsoft.com/office/officeart/2005/8/layout/process2"/>
    <dgm:cxn modelId="{FB1B811E-DEFE-4F17-8524-ED8C475114E3}" srcId="{41233944-9EAD-442D-ADCE-11A27A844174}" destId="{98085BCB-9091-4AAA-B79B-AA25AA483450}" srcOrd="1" destOrd="0" parTransId="{BE651E95-906B-48FF-B3EF-9E9607B5764A}" sibTransId="{DEFA179A-EB55-4D8E-A358-1995463B98DE}"/>
    <dgm:cxn modelId="{C4BA6971-F6FE-430F-841F-0F7CAF5E66C8}" type="presOf" srcId="{DEFA179A-EB55-4D8E-A358-1995463B98DE}" destId="{A88AD89B-B67A-412E-937B-DC428C515AF0}" srcOrd="1" destOrd="0" presId="urn:microsoft.com/office/officeart/2005/8/layout/process2"/>
    <dgm:cxn modelId="{B551C629-5120-404A-A935-DC8ACDF2DE15}" type="presOf" srcId="{98085BCB-9091-4AAA-B79B-AA25AA483450}" destId="{CEA8454A-4648-4332-9CA2-552017BBF6A6}" srcOrd="0" destOrd="0" presId="urn:microsoft.com/office/officeart/2005/8/layout/process2"/>
    <dgm:cxn modelId="{99643207-4310-41B0-AC72-D265B82ECD32}" type="presOf" srcId="{EABA0D63-0775-479D-BC2A-4AB251BFA117}" destId="{81103FA8-3376-4ABC-A2F8-75620BFA1AB0}" srcOrd="0" destOrd="0" presId="urn:microsoft.com/office/officeart/2005/8/layout/process2"/>
    <dgm:cxn modelId="{C1D1C3BB-A511-40D6-BB4F-D1B05FCA67C4}" type="presOf" srcId="{C3E7FAFD-5476-4FDB-8D67-395574EB7BBC}" destId="{E92A3706-2D75-4D7C-94E1-6E2F75B327D2}" srcOrd="0" destOrd="0" presId="urn:microsoft.com/office/officeart/2005/8/layout/process2"/>
    <dgm:cxn modelId="{1576FA66-25BB-4B9B-A0E5-A8B3CE3F488D}" type="presOf" srcId="{C3E7FAFD-5476-4FDB-8D67-395574EB7BBC}" destId="{A50687BC-B392-4F63-A147-46C792B73100}" srcOrd="1" destOrd="0" presId="urn:microsoft.com/office/officeart/2005/8/layout/process2"/>
    <dgm:cxn modelId="{7A346137-4BA6-4525-86D4-9C2F826CDC65}" type="presOf" srcId="{F8923926-3732-4B57-8AEC-E573A3D27D0A}" destId="{AA0F5DFB-61BD-4752-A643-1F89027E604F}" srcOrd="0" destOrd="0" presId="urn:microsoft.com/office/officeart/2005/8/layout/process2"/>
    <dgm:cxn modelId="{D1FA2CF4-547F-4F98-A0DA-21DBC9A79CA8}" type="presParOf" srcId="{18CC5907-54D5-43D5-BD4C-6F642AD8FF51}" destId="{81103FA8-3376-4ABC-A2F8-75620BFA1AB0}" srcOrd="0" destOrd="0" presId="urn:microsoft.com/office/officeart/2005/8/layout/process2"/>
    <dgm:cxn modelId="{B0E08CF4-77B2-49C5-85F8-D3DEB65FDE68}" type="presParOf" srcId="{18CC5907-54D5-43D5-BD4C-6F642AD8FF51}" destId="{E92A3706-2D75-4D7C-94E1-6E2F75B327D2}" srcOrd="1" destOrd="0" presId="urn:microsoft.com/office/officeart/2005/8/layout/process2"/>
    <dgm:cxn modelId="{821AEE08-687A-4107-94D7-FA8952C5EB06}" type="presParOf" srcId="{E92A3706-2D75-4D7C-94E1-6E2F75B327D2}" destId="{A50687BC-B392-4F63-A147-46C792B73100}" srcOrd="0" destOrd="0" presId="urn:microsoft.com/office/officeart/2005/8/layout/process2"/>
    <dgm:cxn modelId="{668C4968-1596-4420-BA40-37CD9C0FF10C}" type="presParOf" srcId="{18CC5907-54D5-43D5-BD4C-6F642AD8FF51}" destId="{CEA8454A-4648-4332-9CA2-552017BBF6A6}" srcOrd="2" destOrd="0" presId="urn:microsoft.com/office/officeart/2005/8/layout/process2"/>
    <dgm:cxn modelId="{CD272B9B-AE58-4E0E-9658-22F5DE2FE98F}" type="presParOf" srcId="{18CC5907-54D5-43D5-BD4C-6F642AD8FF51}" destId="{7CAF1A1C-C6DA-45C7-8AAD-5FAC1E90DF85}" srcOrd="3" destOrd="0" presId="urn:microsoft.com/office/officeart/2005/8/layout/process2"/>
    <dgm:cxn modelId="{74B87022-B0E6-4C72-B117-AB819A1E3CE5}" type="presParOf" srcId="{7CAF1A1C-C6DA-45C7-8AAD-5FAC1E90DF85}" destId="{A88AD89B-B67A-412E-937B-DC428C515AF0}" srcOrd="0" destOrd="0" presId="urn:microsoft.com/office/officeart/2005/8/layout/process2"/>
    <dgm:cxn modelId="{CE31EFD2-56D9-4E2F-8115-FE95EDEB278F}" type="presParOf" srcId="{18CC5907-54D5-43D5-BD4C-6F642AD8FF51}" destId="{AA0F5DFB-61BD-4752-A643-1F89027E604F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583FC7C-4206-4879-B673-C2D6B14CABEA}" type="doc">
      <dgm:prSet loTypeId="urn:microsoft.com/office/officeart/2005/8/layout/h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D8E543EC-2E70-4AF1-9BC0-FECD75623B46}">
      <dgm:prSet phldrT="[Текст]" custT="1"/>
      <dgm:spPr/>
      <dgm:t>
        <a:bodyPr/>
        <a:lstStyle/>
        <a:p>
          <a:r>
            <a:rPr lang="uk-UA" sz="2000" b="1" dirty="0" smtClean="0">
              <a:latin typeface="Times New Roman" pitchFamily="18" charset="0"/>
              <a:cs typeface="Times New Roman" pitchFamily="18" charset="0"/>
            </a:rPr>
            <a:t>Підстава для фінансування</a:t>
          </a:r>
          <a:endParaRPr lang="uk-UA" sz="2000" b="1" dirty="0">
            <a:latin typeface="Times New Roman" pitchFamily="18" charset="0"/>
            <a:cs typeface="Times New Roman" pitchFamily="18" charset="0"/>
          </a:endParaRPr>
        </a:p>
      </dgm:t>
    </dgm:pt>
    <dgm:pt modelId="{39199B69-2C47-4B04-BCC5-7C959C40A675}" type="parTrans" cxnId="{B23CBF6F-55A0-4ABD-8488-5C9DD0AECC62}">
      <dgm:prSet/>
      <dgm:spPr/>
      <dgm:t>
        <a:bodyPr/>
        <a:lstStyle/>
        <a:p>
          <a:endParaRPr lang="uk-UA"/>
        </a:p>
      </dgm:t>
    </dgm:pt>
    <dgm:pt modelId="{CA71B1D7-45CF-4E20-8024-B062FF91624C}" type="sibTrans" cxnId="{B23CBF6F-55A0-4ABD-8488-5C9DD0AECC62}">
      <dgm:prSet/>
      <dgm:spPr/>
      <dgm:t>
        <a:bodyPr/>
        <a:lstStyle/>
        <a:p>
          <a:endParaRPr lang="uk-UA"/>
        </a:p>
      </dgm:t>
    </dgm:pt>
    <dgm:pt modelId="{49E8E4D4-086F-4216-800B-1C3BB6FCDEE6}">
      <dgm:prSet phldrT="[Текст]" custT="1"/>
      <dgm:spPr/>
      <dgm:t>
        <a:bodyPr/>
        <a:lstStyle/>
        <a:p>
          <a:r>
            <a:rPr lang="uk-UA" sz="2000" b="1" dirty="0" smtClean="0">
              <a:latin typeface="Times New Roman" pitchFamily="18" charset="0"/>
              <a:cs typeface="Times New Roman" pitchFamily="18" charset="0"/>
            </a:rPr>
            <a:t>Фінансування, </a:t>
          </a:r>
          <a:r>
            <a:rPr lang="uk-UA" sz="2000" b="1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sz="2000" b="1" dirty="0" smtClean="0">
              <a:latin typeface="Times New Roman" pitchFamily="18" charset="0"/>
              <a:cs typeface="Times New Roman" pitchFamily="18" charset="0"/>
            </a:rPr>
            <a:t>.</a:t>
          </a:r>
          <a:endParaRPr lang="uk-UA" sz="2000" dirty="0">
            <a:latin typeface="Times New Roman" pitchFamily="18" charset="0"/>
            <a:cs typeface="Times New Roman" pitchFamily="18" charset="0"/>
          </a:endParaRPr>
        </a:p>
      </dgm:t>
    </dgm:pt>
    <dgm:pt modelId="{16285D92-5C83-49A8-83F4-391AB601FCED}" type="parTrans" cxnId="{45F91D3C-A02F-4553-9E78-51FAA72D5B72}">
      <dgm:prSet/>
      <dgm:spPr/>
      <dgm:t>
        <a:bodyPr/>
        <a:lstStyle/>
        <a:p>
          <a:endParaRPr lang="uk-UA"/>
        </a:p>
      </dgm:t>
    </dgm:pt>
    <dgm:pt modelId="{0C48906B-2DF3-409F-AF5E-BD83C6AEC1BF}" type="sibTrans" cxnId="{45F91D3C-A02F-4553-9E78-51FAA72D5B72}">
      <dgm:prSet/>
      <dgm:spPr/>
      <dgm:t>
        <a:bodyPr/>
        <a:lstStyle/>
        <a:p>
          <a:endParaRPr lang="uk-UA"/>
        </a:p>
      </dgm:t>
    </dgm:pt>
    <dgm:pt modelId="{295FD93D-B125-4038-B85D-30DB13B0DB9A}">
      <dgm:prSet phldrT="[Текст]"/>
      <dgm:spPr/>
      <dgm:t>
        <a:bodyPr/>
        <a:lstStyle/>
        <a:p>
          <a:endParaRPr lang="uk-UA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</dgm:t>
    </dgm:pt>
    <dgm:pt modelId="{A6610566-741E-4A4E-A665-442C6D10B132}" type="parTrans" cxnId="{C9C7EC17-CA72-48A1-8EFD-BBAD8E9BBDA8}">
      <dgm:prSet/>
      <dgm:spPr/>
      <dgm:t>
        <a:bodyPr/>
        <a:lstStyle/>
        <a:p>
          <a:endParaRPr lang="uk-UA"/>
        </a:p>
      </dgm:t>
    </dgm:pt>
    <dgm:pt modelId="{EECB8BCF-CD38-443E-8B31-4615E695AAE7}" type="sibTrans" cxnId="{C9C7EC17-CA72-48A1-8EFD-BBAD8E9BBDA8}">
      <dgm:prSet/>
      <dgm:spPr/>
      <dgm:t>
        <a:bodyPr/>
        <a:lstStyle/>
        <a:p>
          <a:endParaRPr lang="uk-UA"/>
        </a:p>
      </dgm:t>
    </dgm:pt>
    <dgm:pt modelId="{1E43B7DD-2BFF-46A7-81F9-19CAAD3FE055}">
      <dgm:prSet phldrT="[Текст]" custT="1"/>
      <dgm:spPr/>
      <dgm:t>
        <a:bodyPr/>
        <a:lstStyle/>
        <a:p>
          <a:r>
            <a:rPr lang="uk-UA" sz="2300" dirty="0" smtClean="0">
              <a:latin typeface="Times New Roman" pitchFamily="18" charset="0"/>
              <a:cs typeface="Times New Roman" pitchFamily="18" charset="0"/>
            </a:rPr>
            <a:t>Постанова Кабінету Міністрів України від      12 листопада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  </a:t>
          </a:r>
          <a:r>
            <a:rPr lang="uk-UA" sz="2300" dirty="0" smtClean="0">
              <a:latin typeface="Times New Roman" pitchFamily="18" charset="0"/>
              <a:cs typeface="Times New Roman" pitchFamily="18" charset="0"/>
            </a:rPr>
            <a:t>2011 року № 1049</a:t>
          </a:r>
          <a:r>
            <a:rPr lang="ru-RU" sz="2300" dirty="0" smtClean="0">
              <a:latin typeface="Times New Roman" pitchFamily="18" charset="0"/>
              <a:cs typeface="Times New Roman" pitchFamily="18" charset="0"/>
            </a:rPr>
            <a:t>  </a:t>
          </a:r>
          <a:r>
            <a:rPr lang="uk-UA" sz="2300" dirty="0" smtClean="0">
              <a:latin typeface="Times New Roman" pitchFamily="18" charset="0"/>
              <a:cs typeface="Times New Roman" pitchFamily="18" charset="0"/>
            </a:rPr>
            <a:t>«Про затвердження Порядку проведення конкурсу з визначення програм (проектів, заходів), розроблених інститутами громадянського суспільства, для виконання (реалізації) яких надається фінансова підтримка»</a:t>
          </a:r>
          <a:endParaRPr lang="uk-UA" sz="2300" dirty="0">
            <a:latin typeface="Times New Roman" pitchFamily="18" charset="0"/>
            <a:cs typeface="Times New Roman" pitchFamily="18" charset="0"/>
          </a:endParaRPr>
        </a:p>
      </dgm:t>
    </dgm:pt>
    <dgm:pt modelId="{C21DB736-7AA6-44C5-B793-B4F2499BF144}" type="parTrans" cxnId="{409D2399-6EE0-4BC0-AB7B-98F45943222B}">
      <dgm:prSet/>
      <dgm:spPr/>
      <dgm:t>
        <a:bodyPr/>
        <a:lstStyle/>
        <a:p>
          <a:endParaRPr lang="ru-RU"/>
        </a:p>
      </dgm:t>
    </dgm:pt>
    <dgm:pt modelId="{241014CD-A5E3-465C-B4E6-974B2FA6E48E}" type="sibTrans" cxnId="{409D2399-6EE0-4BC0-AB7B-98F45943222B}">
      <dgm:prSet/>
      <dgm:spPr/>
      <dgm:t>
        <a:bodyPr/>
        <a:lstStyle/>
        <a:p>
          <a:endParaRPr lang="ru-RU"/>
        </a:p>
      </dgm:t>
    </dgm:pt>
    <dgm:pt modelId="{43D31AD8-FA39-4788-AB49-3E9C7D1DC95B}">
      <dgm:prSet/>
      <dgm:spPr/>
      <dgm:t>
        <a:bodyPr/>
        <a:lstStyle/>
        <a:p>
          <a:r>
            <a:rPr lang="uk-UA" b="1" i="0" dirty="0" smtClean="0">
              <a:latin typeface="Times New Roman" pitchFamily="18" charset="0"/>
              <a:cs typeface="Times New Roman" pitchFamily="18" charset="0"/>
            </a:rPr>
            <a:t>2016  рік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-            1 500, 0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       (16 організацій)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9B376336-DD66-420E-8311-4933574F82A3}" type="parTrans" cxnId="{735D47F0-99E3-477D-B3F4-5C1051608BA5}">
      <dgm:prSet/>
      <dgm:spPr/>
      <dgm:t>
        <a:bodyPr/>
        <a:lstStyle/>
        <a:p>
          <a:endParaRPr lang="uk-UA"/>
        </a:p>
      </dgm:t>
    </dgm:pt>
    <dgm:pt modelId="{91607714-F0A3-4DF7-8C61-1C5D862DA987}" type="sibTrans" cxnId="{735D47F0-99E3-477D-B3F4-5C1051608BA5}">
      <dgm:prSet/>
      <dgm:spPr/>
      <dgm:t>
        <a:bodyPr/>
        <a:lstStyle/>
        <a:p>
          <a:endParaRPr lang="uk-UA"/>
        </a:p>
      </dgm:t>
    </dgm:pt>
    <dgm:pt modelId="{8AA5DC65-201B-439E-9DBF-E5084B870092}">
      <dgm:prSet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2017 рік 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передбачено - 1 500,0 </a:t>
          </a:r>
          <a:r>
            <a:rPr lang="uk-UA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dirty="0" smtClean="0">
              <a:latin typeface="Times New Roman" pitchFamily="18" charset="0"/>
              <a:cs typeface="Times New Roman" pitchFamily="18" charset="0"/>
            </a:rPr>
            <a:t>      (24 організації)</a:t>
          </a:r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2B37BD5D-5DBF-4A7A-A931-EF5AEF457A85}" type="parTrans" cxnId="{604A3267-AD6C-4314-B60F-E85F9EE8D18A}">
      <dgm:prSet/>
      <dgm:spPr/>
      <dgm:t>
        <a:bodyPr/>
        <a:lstStyle/>
        <a:p>
          <a:endParaRPr lang="uk-UA"/>
        </a:p>
      </dgm:t>
    </dgm:pt>
    <dgm:pt modelId="{E395CC7D-9C1B-4649-AE9C-01D38D0D5803}" type="sibTrans" cxnId="{604A3267-AD6C-4314-B60F-E85F9EE8D18A}">
      <dgm:prSet/>
      <dgm:spPr/>
      <dgm:t>
        <a:bodyPr/>
        <a:lstStyle/>
        <a:p>
          <a:endParaRPr lang="uk-UA"/>
        </a:p>
      </dgm:t>
    </dgm:pt>
    <dgm:pt modelId="{CBC7362F-6435-44C9-9287-545C213CC5A1}">
      <dgm:prSet/>
      <dgm:spPr/>
      <dgm:t>
        <a:bodyPr/>
        <a:lstStyle/>
        <a:p>
          <a:endParaRPr lang="uk-UA" dirty="0">
            <a:latin typeface="Times New Roman" pitchFamily="18" charset="0"/>
            <a:cs typeface="Times New Roman" pitchFamily="18" charset="0"/>
          </a:endParaRPr>
        </a:p>
      </dgm:t>
    </dgm:pt>
    <dgm:pt modelId="{10D24C5F-8D9D-4559-B4D8-4B2875228435}" type="parTrans" cxnId="{05D6D912-EECB-4BA7-8144-0652465836A4}">
      <dgm:prSet/>
      <dgm:spPr/>
      <dgm:t>
        <a:bodyPr/>
        <a:lstStyle/>
        <a:p>
          <a:endParaRPr lang="uk-UA"/>
        </a:p>
      </dgm:t>
    </dgm:pt>
    <dgm:pt modelId="{D440409E-5E64-4B6F-B400-AE0D49B3EE8C}" type="sibTrans" cxnId="{05D6D912-EECB-4BA7-8144-0652465836A4}">
      <dgm:prSet/>
      <dgm:spPr/>
      <dgm:t>
        <a:bodyPr/>
        <a:lstStyle/>
        <a:p>
          <a:endParaRPr lang="uk-UA"/>
        </a:p>
      </dgm:t>
    </dgm:pt>
    <dgm:pt modelId="{2AC42C69-70DF-41CF-B9B4-29BBDF0D3F8D}" type="pres">
      <dgm:prSet presAssocID="{6583FC7C-4206-4879-B673-C2D6B14CABE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6FFC5A92-D0BC-4576-99E2-4A694C3A5B29}" type="pres">
      <dgm:prSet presAssocID="{D8E543EC-2E70-4AF1-9BC0-FECD75623B46}" presName="composite" presStyleCnt="0"/>
      <dgm:spPr/>
    </dgm:pt>
    <dgm:pt modelId="{D0DB83B3-5FD2-4E2D-A69E-76CAD06AB058}" type="pres">
      <dgm:prSet presAssocID="{D8E543EC-2E70-4AF1-9BC0-FECD75623B46}" presName="parTx" presStyleLbl="alignNode1" presStyleIdx="0" presStyleCnt="2" custLinFactNeighborX="-1" custLinFactNeighborY="610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822F620-F658-4447-B4E6-B85E46DB0E1F}" type="pres">
      <dgm:prSet presAssocID="{D8E543EC-2E70-4AF1-9BC0-FECD75623B46}" presName="desTx" presStyleLbl="alignAccFollowNode1" presStyleIdx="0" presStyleCnt="2" custScaleX="97429" custScaleY="94092" custLinFactNeighborX="-1" custLinFactNeighborY="3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09808B9-48E0-48A0-858B-42C65D251645}" type="pres">
      <dgm:prSet presAssocID="{CA71B1D7-45CF-4E20-8024-B062FF91624C}" presName="space" presStyleCnt="0"/>
      <dgm:spPr/>
    </dgm:pt>
    <dgm:pt modelId="{8A201D12-5759-4BD6-A9E2-D6585CC17EBA}" type="pres">
      <dgm:prSet presAssocID="{49E8E4D4-086F-4216-800B-1C3BB6FCDEE6}" presName="composite" presStyleCnt="0"/>
      <dgm:spPr/>
    </dgm:pt>
    <dgm:pt modelId="{4E44E31C-02FC-4DFB-93BE-79D2088376DF}" type="pres">
      <dgm:prSet presAssocID="{49E8E4D4-086F-4216-800B-1C3BB6FCDEE6}" presName="parTx" presStyleLbl="alignNode1" presStyleIdx="1" presStyleCnt="2" custLinFactNeighborX="-662" custLinFactNeighborY="392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B28554F-123F-4411-A6F9-B5808947A443}" type="pres">
      <dgm:prSet presAssocID="{49E8E4D4-086F-4216-800B-1C3BB6FCDEE6}" presName="desTx" presStyleLbl="alignAccFollowNode1" presStyleIdx="1" presStyleCnt="2" custScaleX="96344" custScaleY="92101" custLinFactNeighborX="-1652" custLinFactNeighborY="-143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40E1E923-47AD-4D9F-9BE6-94306A226369}" type="presOf" srcId="{295FD93D-B125-4038-B85D-30DB13B0DB9A}" destId="{BB28554F-123F-4411-A6F9-B5808947A443}" srcOrd="0" destOrd="0" presId="urn:microsoft.com/office/officeart/2005/8/layout/hList1"/>
    <dgm:cxn modelId="{65118EFE-C404-477D-ADA4-86896BEDDFA1}" type="presOf" srcId="{43D31AD8-FA39-4788-AB49-3E9C7D1DC95B}" destId="{BB28554F-123F-4411-A6F9-B5808947A443}" srcOrd="0" destOrd="1" presId="urn:microsoft.com/office/officeart/2005/8/layout/hList1"/>
    <dgm:cxn modelId="{604A3267-AD6C-4314-B60F-E85F9EE8D18A}" srcId="{49E8E4D4-086F-4216-800B-1C3BB6FCDEE6}" destId="{8AA5DC65-201B-439E-9DBF-E5084B870092}" srcOrd="3" destOrd="0" parTransId="{2B37BD5D-5DBF-4A7A-A931-EF5AEF457A85}" sibTransId="{E395CC7D-9C1B-4649-AE9C-01D38D0D5803}"/>
    <dgm:cxn modelId="{B23CBF6F-55A0-4ABD-8488-5C9DD0AECC62}" srcId="{6583FC7C-4206-4879-B673-C2D6B14CABEA}" destId="{D8E543EC-2E70-4AF1-9BC0-FECD75623B46}" srcOrd="0" destOrd="0" parTransId="{39199B69-2C47-4B04-BCC5-7C959C40A675}" sibTransId="{CA71B1D7-45CF-4E20-8024-B062FF91624C}"/>
    <dgm:cxn modelId="{F123269B-787E-4725-8EA3-E0944027EB48}" type="presOf" srcId="{1E43B7DD-2BFF-46A7-81F9-19CAAD3FE055}" destId="{E822F620-F658-4447-B4E6-B85E46DB0E1F}" srcOrd="0" destOrd="0" presId="urn:microsoft.com/office/officeart/2005/8/layout/hList1"/>
    <dgm:cxn modelId="{05D6D912-EECB-4BA7-8144-0652465836A4}" srcId="{49E8E4D4-086F-4216-800B-1C3BB6FCDEE6}" destId="{CBC7362F-6435-44C9-9287-545C213CC5A1}" srcOrd="2" destOrd="0" parTransId="{10D24C5F-8D9D-4559-B4D8-4B2875228435}" sibTransId="{D440409E-5E64-4B6F-B400-AE0D49B3EE8C}"/>
    <dgm:cxn modelId="{45F91D3C-A02F-4553-9E78-51FAA72D5B72}" srcId="{6583FC7C-4206-4879-B673-C2D6B14CABEA}" destId="{49E8E4D4-086F-4216-800B-1C3BB6FCDEE6}" srcOrd="1" destOrd="0" parTransId="{16285D92-5C83-49A8-83F4-391AB601FCED}" sibTransId="{0C48906B-2DF3-409F-AF5E-BD83C6AEC1BF}"/>
    <dgm:cxn modelId="{B57C5CCE-FD3F-4731-ABD1-166A224A2ED5}" type="presOf" srcId="{CBC7362F-6435-44C9-9287-545C213CC5A1}" destId="{BB28554F-123F-4411-A6F9-B5808947A443}" srcOrd="0" destOrd="2" presId="urn:microsoft.com/office/officeart/2005/8/layout/hList1"/>
    <dgm:cxn modelId="{44CEF9EB-FDDF-43EF-ABFF-17F4571E350C}" type="presOf" srcId="{D8E543EC-2E70-4AF1-9BC0-FECD75623B46}" destId="{D0DB83B3-5FD2-4E2D-A69E-76CAD06AB058}" srcOrd="0" destOrd="0" presId="urn:microsoft.com/office/officeart/2005/8/layout/hList1"/>
    <dgm:cxn modelId="{8C95A3E0-0FFE-48D7-A9BD-1C22CD50A217}" type="presOf" srcId="{6583FC7C-4206-4879-B673-C2D6B14CABEA}" destId="{2AC42C69-70DF-41CF-B9B4-29BBDF0D3F8D}" srcOrd="0" destOrd="0" presId="urn:microsoft.com/office/officeart/2005/8/layout/hList1"/>
    <dgm:cxn modelId="{735D47F0-99E3-477D-B3F4-5C1051608BA5}" srcId="{49E8E4D4-086F-4216-800B-1C3BB6FCDEE6}" destId="{43D31AD8-FA39-4788-AB49-3E9C7D1DC95B}" srcOrd="1" destOrd="0" parTransId="{9B376336-DD66-420E-8311-4933574F82A3}" sibTransId="{91607714-F0A3-4DF7-8C61-1C5D862DA987}"/>
    <dgm:cxn modelId="{409D2399-6EE0-4BC0-AB7B-98F45943222B}" srcId="{D8E543EC-2E70-4AF1-9BC0-FECD75623B46}" destId="{1E43B7DD-2BFF-46A7-81F9-19CAAD3FE055}" srcOrd="0" destOrd="0" parTransId="{C21DB736-7AA6-44C5-B793-B4F2499BF144}" sibTransId="{241014CD-A5E3-465C-B4E6-974B2FA6E48E}"/>
    <dgm:cxn modelId="{C9C7EC17-CA72-48A1-8EFD-BBAD8E9BBDA8}" srcId="{49E8E4D4-086F-4216-800B-1C3BB6FCDEE6}" destId="{295FD93D-B125-4038-B85D-30DB13B0DB9A}" srcOrd="0" destOrd="0" parTransId="{A6610566-741E-4A4E-A665-442C6D10B132}" sibTransId="{EECB8BCF-CD38-443E-8B31-4615E695AAE7}"/>
    <dgm:cxn modelId="{E2FFA4CA-61B8-4F7F-8FAD-00BA0892C26D}" type="presOf" srcId="{49E8E4D4-086F-4216-800B-1C3BB6FCDEE6}" destId="{4E44E31C-02FC-4DFB-93BE-79D2088376DF}" srcOrd="0" destOrd="0" presId="urn:microsoft.com/office/officeart/2005/8/layout/hList1"/>
    <dgm:cxn modelId="{1E4158BE-3B23-40CD-A7C5-E1AED2138585}" type="presOf" srcId="{8AA5DC65-201B-439E-9DBF-E5084B870092}" destId="{BB28554F-123F-4411-A6F9-B5808947A443}" srcOrd="0" destOrd="3" presId="urn:microsoft.com/office/officeart/2005/8/layout/hList1"/>
    <dgm:cxn modelId="{D28E2FC9-9C2A-4BF8-BA7A-EB7B10BBB87A}" type="presParOf" srcId="{2AC42C69-70DF-41CF-B9B4-29BBDF0D3F8D}" destId="{6FFC5A92-D0BC-4576-99E2-4A694C3A5B29}" srcOrd="0" destOrd="0" presId="urn:microsoft.com/office/officeart/2005/8/layout/hList1"/>
    <dgm:cxn modelId="{661E1F00-1533-4EF7-BC32-8508EAE05FE2}" type="presParOf" srcId="{6FFC5A92-D0BC-4576-99E2-4A694C3A5B29}" destId="{D0DB83B3-5FD2-4E2D-A69E-76CAD06AB058}" srcOrd="0" destOrd="0" presId="urn:microsoft.com/office/officeart/2005/8/layout/hList1"/>
    <dgm:cxn modelId="{F8352FD4-12A9-4DB0-8E7B-7BC655020AB8}" type="presParOf" srcId="{6FFC5A92-D0BC-4576-99E2-4A694C3A5B29}" destId="{E822F620-F658-4447-B4E6-B85E46DB0E1F}" srcOrd="1" destOrd="0" presId="urn:microsoft.com/office/officeart/2005/8/layout/hList1"/>
    <dgm:cxn modelId="{3CBB2284-EF79-4500-9418-CAED9D30616C}" type="presParOf" srcId="{2AC42C69-70DF-41CF-B9B4-29BBDF0D3F8D}" destId="{009808B9-48E0-48A0-858B-42C65D251645}" srcOrd="1" destOrd="0" presId="urn:microsoft.com/office/officeart/2005/8/layout/hList1"/>
    <dgm:cxn modelId="{4639FE6C-3EA9-4557-BC12-A00A5397CDF7}" type="presParOf" srcId="{2AC42C69-70DF-41CF-B9B4-29BBDF0D3F8D}" destId="{8A201D12-5759-4BD6-A9E2-D6585CC17EBA}" srcOrd="2" destOrd="0" presId="urn:microsoft.com/office/officeart/2005/8/layout/hList1"/>
    <dgm:cxn modelId="{B26CA046-A090-41A9-A6B7-7F9EB44CA3B4}" type="presParOf" srcId="{8A201D12-5759-4BD6-A9E2-D6585CC17EBA}" destId="{4E44E31C-02FC-4DFB-93BE-79D2088376DF}" srcOrd="0" destOrd="0" presId="urn:microsoft.com/office/officeart/2005/8/layout/hList1"/>
    <dgm:cxn modelId="{813865D1-DBFD-4DB0-8934-4CC097E46C6C}" type="presParOf" srcId="{8A201D12-5759-4BD6-A9E2-D6585CC17EBA}" destId="{BB28554F-123F-4411-A6F9-B5808947A443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966551-EA2A-4BA1-A0CF-F3456AA071CC}" type="doc">
      <dgm:prSet loTypeId="urn:microsoft.com/office/officeart/2005/8/layout/hList1" loCatId="list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uk-UA"/>
        </a:p>
      </dgm:t>
    </dgm:pt>
    <dgm:pt modelId="{D6729148-9188-4EB2-BD36-9D437E355461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Підстава для фінансування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2D94415D-6307-4415-B57E-1A28286091C4}" type="parTrans" cxnId="{86A83F12-20C8-4B40-B028-0D03EA4EE060}">
      <dgm:prSet/>
      <dgm:spPr/>
      <dgm:t>
        <a:bodyPr/>
        <a:lstStyle/>
        <a:p>
          <a:endParaRPr lang="uk-UA"/>
        </a:p>
      </dgm:t>
    </dgm:pt>
    <dgm:pt modelId="{CA60BDBC-8828-430D-9F45-948DAFC9425D}" type="sibTrans" cxnId="{86A83F12-20C8-4B40-B028-0D03EA4EE060}">
      <dgm:prSet/>
      <dgm:spPr/>
      <dgm:t>
        <a:bodyPr/>
        <a:lstStyle/>
        <a:p>
          <a:endParaRPr lang="uk-UA"/>
        </a:p>
      </dgm:t>
    </dgm:pt>
    <dgm:pt modelId="{E3EF1E58-7D2F-4A4E-A3C3-89C4A0FB3258}">
      <dgm:prSet phldrT="[Текст]"/>
      <dgm:spPr/>
      <dgm:t>
        <a:bodyPr/>
        <a:lstStyle/>
        <a:p>
          <a:r>
            <a:rPr lang="uk-UA" b="1" dirty="0" smtClean="0">
              <a:latin typeface="Times New Roman" pitchFamily="18" charset="0"/>
              <a:cs typeface="Times New Roman" pitchFamily="18" charset="0"/>
            </a:rPr>
            <a:t>Фінансування, </a:t>
          </a:r>
          <a:r>
            <a:rPr lang="uk-UA" b="1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endParaRPr lang="uk-UA" b="1" dirty="0">
            <a:latin typeface="Times New Roman" pitchFamily="18" charset="0"/>
            <a:cs typeface="Times New Roman" pitchFamily="18" charset="0"/>
          </a:endParaRPr>
        </a:p>
      </dgm:t>
    </dgm:pt>
    <dgm:pt modelId="{BEE5045E-13D1-4F94-A145-1E27BF0E66A7}" type="parTrans" cxnId="{7121AB74-2E44-4217-85B1-65F86E635564}">
      <dgm:prSet/>
      <dgm:spPr/>
      <dgm:t>
        <a:bodyPr/>
        <a:lstStyle/>
        <a:p>
          <a:endParaRPr lang="uk-UA"/>
        </a:p>
      </dgm:t>
    </dgm:pt>
    <dgm:pt modelId="{78CE1106-81F5-444B-B31B-EDC813720153}" type="sibTrans" cxnId="{7121AB74-2E44-4217-85B1-65F86E635564}">
      <dgm:prSet/>
      <dgm:spPr/>
      <dgm:t>
        <a:bodyPr/>
        <a:lstStyle/>
        <a:p>
          <a:endParaRPr lang="uk-UA"/>
        </a:p>
      </dgm:t>
    </dgm:pt>
    <dgm:pt modelId="{EFE8C888-0C55-4C59-ADE9-3A38D1ACF87D}">
      <dgm:prSet custT="1"/>
      <dgm:spPr/>
      <dgm:t>
        <a:bodyPr/>
        <a:lstStyle/>
        <a:p>
          <a:endParaRPr lang="uk-UA" sz="2800" b="0" dirty="0">
            <a:latin typeface="Times New Roman" pitchFamily="18" charset="0"/>
            <a:cs typeface="Times New Roman" pitchFamily="18" charset="0"/>
          </a:endParaRPr>
        </a:p>
      </dgm:t>
    </dgm:pt>
    <dgm:pt modelId="{115E9A1B-7003-4E87-8E4E-3278AA201FCB}" type="parTrans" cxnId="{9E75DD80-5884-49C7-B8FC-13E9C804B5AD}">
      <dgm:prSet/>
      <dgm:spPr/>
      <dgm:t>
        <a:bodyPr/>
        <a:lstStyle/>
        <a:p>
          <a:endParaRPr lang="uk-UA"/>
        </a:p>
      </dgm:t>
    </dgm:pt>
    <dgm:pt modelId="{AC487ACD-F50A-495D-B330-6B274A8D461B}" type="sibTrans" cxnId="{9E75DD80-5884-49C7-B8FC-13E9C804B5AD}">
      <dgm:prSet/>
      <dgm:spPr/>
      <dgm:t>
        <a:bodyPr/>
        <a:lstStyle/>
        <a:p>
          <a:endParaRPr lang="uk-UA"/>
        </a:p>
      </dgm:t>
    </dgm:pt>
    <dgm:pt modelId="{1C0389D6-2D7A-4560-8A23-4B211BABDDFD}">
      <dgm:prSet phldrT="[Текст]" custT="1"/>
      <dgm:spPr/>
      <dgm:t>
        <a:bodyPr/>
        <a:lstStyle/>
        <a:p>
          <a:r>
            <a:rPr lang="uk-UA" sz="2000" b="0" dirty="0" smtClean="0">
              <a:latin typeface="Times New Roman" pitchFamily="18" charset="0"/>
              <a:cs typeface="Times New Roman" pitchFamily="18" charset="0"/>
            </a:rPr>
            <a:t>Закон України «Про органи самоорганізації населення» від </a:t>
          </a:r>
          <a:r>
            <a:rPr lang="ru-RU" sz="2000" b="0" dirty="0" smtClean="0">
              <a:latin typeface="Times New Roman" pitchFamily="18" charset="0"/>
              <a:cs typeface="Times New Roman" pitchFamily="18" charset="0"/>
            </a:rPr>
            <a:t>11 </a:t>
          </a:r>
          <a:r>
            <a:rPr lang="ru-RU" sz="2000" b="0" dirty="0" err="1" smtClean="0">
              <a:latin typeface="Times New Roman" pitchFamily="18" charset="0"/>
              <a:cs typeface="Times New Roman" pitchFamily="18" charset="0"/>
            </a:rPr>
            <a:t>липня</a:t>
          </a:r>
          <a:r>
            <a:rPr lang="ru-RU" sz="2000" b="0" dirty="0" smtClean="0">
              <a:latin typeface="Times New Roman" pitchFamily="18" charset="0"/>
              <a:cs typeface="Times New Roman" pitchFamily="18" charset="0"/>
            </a:rPr>
            <a:t> 2001 року            </a:t>
          </a:r>
          <a:r>
            <a:rPr lang="uk-UA" sz="2000" b="0" dirty="0" smtClean="0">
              <a:latin typeface="Times New Roman" pitchFamily="18" charset="0"/>
              <a:cs typeface="Times New Roman" pitchFamily="18" charset="0"/>
            </a:rPr>
            <a:t>№</a:t>
          </a:r>
          <a:r>
            <a:rPr lang="ru-RU" sz="2000" b="0" dirty="0" smtClean="0">
              <a:latin typeface="Times New Roman" pitchFamily="18" charset="0"/>
              <a:cs typeface="Times New Roman" pitchFamily="18" charset="0"/>
            </a:rPr>
            <a:t> 2625-III</a:t>
          </a:r>
          <a:endParaRPr lang="uk-UA" sz="2000" dirty="0">
            <a:latin typeface="Times New Roman" pitchFamily="18" charset="0"/>
            <a:cs typeface="Times New Roman" pitchFamily="18" charset="0"/>
          </a:endParaRPr>
        </a:p>
      </dgm:t>
    </dgm:pt>
    <dgm:pt modelId="{CAC150A7-CCB4-4EF6-8B02-0C7E0C88E102}" type="parTrans" cxnId="{36F18CDA-D296-4769-A8D1-A7AABBE3C37D}">
      <dgm:prSet/>
      <dgm:spPr/>
      <dgm:t>
        <a:bodyPr/>
        <a:lstStyle/>
        <a:p>
          <a:endParaRPr lang="uk-UA"/>
        </a:p>
      </dgm:t>
    </dgm:pt>
    <dgm:pt modelId="{866CC818-1F0B-4A64-8E61-9B7F61AA3F9D}" type="sibTrans" cxnId="{36F18CDA-D296-4769-A8D1-A7AABBE3C37D}">
      <dgm:prSet/>
      <dgm:spPr/>
      <dgm:t>
        <a:bodyPr/>
        <a:lstStyle/>
        <a:p>
          <a:endParaRPr lang="uk-UA"/>
        </a:p>
      </dgm:t>
    </dgm:pt>
    <dgm:pt modelId="{85954C9D-5C76-40D4-B202-4E99A42592DF}">
      <dgm:prSet custT="1"/>
      <dgm:spPr/>
      <dgm:t>
        <a:bodyPr/>
        <a:lstStyle/>
        <a:p>
          <a:r>
            <a:rPr lang="uk-UA" sz="2000" b="0" dirty="0" smtClean="0">
              <a:latin typeface="Times New Roman" pitchFamily="18" charset="0"/>
              <a:cs typeface="Times New Roman" pitchFamily="18" charset="0"/>
            </a:rPr>
            <a:t>Міська цільова програма 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Сприяння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громадянського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суспільства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м.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Києві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2017 – 2019 </a:t>
          </a:r>
          <a:r>
            <a:rPr lang="ru-RU" sz="2000" b="0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рр</a:t>
          </a:r>
          <a:r>
            <a:rPr lang="ru-RU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.»</a:t>
          </a:r>
          <a:r>
            <a:rPr lang="en-US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b="0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затверджена рішенням Київської міської ради від 8 грудня 2016 року № 536/1540 </a:t>
          </a:r>
          <a:endParaRPr lang="uk-UA" sz="2000" b="0" dirty="0">
            <a:latin typeface="Times New Roman" pitchFamily="18" charset="0"/>
            <a:cs typeface="Times New Roman" pitchFamily="18" charset="0"/>
          </a:endParaRPr>
        </a:p>
      </dgm:t>
    </dgm:pt>
    <dgm:pt modelId="{042A8C59-3934-4266-B695-5EE177C4FB0D}" type="parTrans" cxnId="{D33B1907-C493-4BFE-92C9-CB04B72D5369}">
      <dgm:prSet/>
      <dgm:spPr/>
      <dgm:t>
        <a:bodyPr/>
        <a:lstStyle/>
        <a:p>
          <a:endParaRPr lang="uk-UA"/>
        </a:p>
      </dgm:t>
    </dgm:pt>
    <dgm:pt modelId="{AD0AF603-9569-4DAD-81DB-5160891FD6F6}" type="sibTrans" cxnId="{D33B1907-C493-4BFE-92C9-CB04B72D5369}">
      <dgm:prSet/>
      <dgm:spPr/>
      <dgm:t>
        <a:bodyPr/>
        <a:lstStyle/>
        <a:p>
          <a:endParaRPr lang="uk-UA"/>
        </a:p>
      </dgm:t>
    </dgm:pt>
    <dgm:pt modelId="{F2B39650-C4BD-47CD-972E-9913A10737EE}">
      <dgm:prSet custT="1"/>
      <dgm:spPr/>
      <dgm:t>
        <a:bodyPr/>
        <a:lstStyle/>
        <a:p>
          <a:r>
            <a:rPr lang="uk-UA" sz="2000" b="0" dirty="0" smtClean="0">
              <a:latin typeface="Times New Roman" pitchFamily="18" charset="0"/>
              <a:cs typeface="Times New Roman" pitchFamily="18" charset="0"/>
            </a:rPr>
            <a:t>нормативно-правові акти про проведення конкурсу</a:t>
          </a:r>
          <a:endParaRPr lang="uk-UA" sz="2000" b="0" dirty="0">
            <a:latin typeface="Times New Roman" pitchFamily="18" charset="0"/>
            <a:cs typeface="Times New Roman" pitchFamily="18" charset="0"/>
          </a:endParaRPr>
        </a:p>
      </dgm:t>
    </dgm:pt>
    <dgm:pt modelId="{83702DE5-9D0B-43BA-AF9F-FE1E7CB0A008}" type="parTrans" cxnId="{B5115E5B-54D1-49B6-AEE3-FF369BC9D00B}">
      <dgm:prSet/>
      <dgm:spPr/>
      <dgm:t>
        <a:bodyPr/>
        <a:lstStyle/>
        <a:p>
          <a:endParaRPr lang="uk-UA"/>
        </a:p>
      </dgm:t>
    </dgm:pt>
    <dgm:pt modelId="{52452EA4-E3CD-4088-B2A5-9CC5C3057A43}" type="sibTrans" cxnId="{B5115E5B-54D1-49B6-AEE3-FF369BC9D00B}">
      <dgm:prSet/>
      <dgm:spPr/>
      <dgm:t>
        <a:bodyPr/>
        <a:lstStyle/>
        <a:p>
          <a:endParaRPr lang="uk-UA"/>
        </a:p>
      </dgm:t>
    </dgm:pt>
    <dgm:pt modelId="{CD955989-17E4-43B5-8FD8-F594EB2E4655}">
      <dgm:prSet custT="1"/>
      <dgm:spPr/>
      <dgm:t>
        <a:bodyPr/>
        <a:lstStyle/>
        <a:p>
          <a:r>
            <a:rPr lang="uk-UA" sz="2800" b="1" dirty="0" smtClean="0">
              <a:latin typeface="Times New Roman" pitchFamily="18" charset="0"/>
              <a:cs typeface="Times New Roman" pitchFamily="18" charset="0"/>
            </a:rPr>
            <a:t>2016 рік </a:t>
          </a:r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–            1 387, 6 тис. 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грн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         </a:t>
          </a:r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(21 організація)</a:t>
          </a:r>
          <a:endParaRPr lang="uk-UA" sz="2800" dirty="0">
            <a:latin typeface="Times New Roman" pitchFamily="18" charset="0"/>
            <a:cs typeface="Times New Roman" pitchFamily="18" charset="0"/>
          </a:endParaRPr>
        </a:p>
      </dgm:t>
    </dgm:pt>
    <dgm:pt modelId="{5AA3CE5E-A3AC-49AB-AB83-76265D8FF4F0}" type="parTrans" cxnId="{BBC2B14F-BD5A-4BA2-89A9-61CAEC545812}">
      <dgm:prSet/>
      <dgm:spPr/>
      <dgm:t>
        <a:bodyPr/>
        <a:lstStyle/>
        <a:p>
          <a:endParaRPr lang="uk-UA"/>
        </a:p>
      </dgm:t>
    </dgm:pt>
    <dgm:pt modelId="{BCC53416-40EA-424A-9CB7-93A02F4DB978}" type="sibTrans" cxnId="{BBC2B14F-BD5A-4BA2-89A9-61CAEC545812}">
      <dgm:prSet/>
      <dgm:spPr/>
      <dgm:t>
        <a:bodyPr/>
        <a:lstStyle/>
        <a:p>
          <a:endParaRPr lang="uk-UA"/>
        </a:p>
      </dgm:t>
    </dgm:pt>
    <dgm:pt modelId="{D26AC622-ED06-420C-A8D9-5B487ECD0B24}">
      <dgm:prSet custT="1"/>
      <dgm:spPr/>
      <dgm:t>
        <a:bodyPr/>
        <a:lstStyle/>
        <a:p>
          <a:r>
            <a:rPr lang="uk-UA" sz="2800" b="1" dirty="0" smtClean="0">
              <a:latin typeface="Times New Roman" pitchFamily="18" charset="0"/>
              <a:cs typeface="Times New Roman" pitchFamily="18" charset="0"/>
            </a:rPr>
            <a:t>2017 рік </a:t>
          </a:r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– передбачено -      2 000, 0 тис.</a:t>
          </a:r>
          <a:r>
            <a:rPr lang="ru-RU" sz="2800" dirty="0" err="1" smtClean="0">
              <a:latin typeface="Times New Roman" pitchFamily="18" charset="0"/>
              <a:cs typeface="Times New Roman" pitchFamily="18" charset="0"/>
            </a:rPr>
            <a:t>грн</a:t>
          </a:r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          </a:t>
          </a:r>
          <a:r>
            <a:rPr lang="uk-UA" sz="2800" dirty="0" smtClean="0">
              <a:latin typeface="Times New Roman" pitchFamily="18" charset="0"/>
              <a:cs typeface="Times New Roman" pitchFamily="18" charset="0"/>
            </a:rPr>
            <a:t>(30 організацій подали проекти)</a:t>
          </a:r>
          <a:endParaRPr lang="uk-UA" sz="2800" dirty="0">
            <a:latin typeface="Times New Roman" pitchFamily="18" charset="0"/>
            <a:cs typeface="Times New Roman" pitchFamily="18" charset="0"/>
          </a:endParaRPr>
        </a:p>
      </dgm:t>
    </dgm:pt>
    <dgm:pt modelId="{B6348D32-E7AA-4F1F-AF4E-573C2198D6B7}" type="parTrans" cxnId="{B4DEAB60-13F2-453B-9D59-BF1175A84CF7}">
      <dgm:prSet/>
      <dgm:spPr/>
      <dgm:t>
        <a:bodyPr/>
        <a:lstStyle/>
        <a:p>
          <a:endParaRPr lang="uk-UA"/>
        </a:p>
      </dgm:t>
    </dgm:pt>
    <dgm:pt modelId="{DA7E943C-DEC1-48CD-8C7A-BCA2F76A2F98}" type="sibTrans" cxnId="{B4DEAB60-13F2-453B-9D59-BF1175A84CF7}">
      <dgm:prSet/>
      <dgm:spPr/>
      <dgm:t>
        <a:bodyPr/>
        <a:lstStyle/>
        <a:p>
          <a:endParaRPr lang="uk-UA"/>
        </a:p>
      </dgm:t>
    </dgm:pt>
    <dgm:pt modelId="{77F6146F-F737-45BE-9FCD-31D3D27D4687}" type="pres">
      <dgm:prSet presAssocID="{AD966551-EA2A-4BA1-A0CF-F3456AA071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96285F27-5726-4FA3-8896-15B9E8D19C0A}" type="pres">
      <dgm:prSet presAssocID="{D6729148-9188-4EB2-BD36-9D437E355461}" presName="composite" presStyleCnt="0"/>
      <dgm:spPr/>
    </dgm:pt>
    <dgm:pt modelId="{A1E80B51-7358-44B5-A153-9D34EBA88776}" type="pres">
      <dgm:prSet presAssocID="{D6729148-9188-4EB2-BD36-9D437E355461}" presName="parTx" presStyleLbl="alignNode1" presStyleIdx="0" presStyleCnt="2" custScaleX="101651" custScaleY="105871" custLinFactNeighborX="-909" custLinFactNeighborY="-22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2D9197DA-7D24-42DB-B6F9-EF8F6FB5B414}" type="pres">
      <dgm:prSet presAssocID="{D6729148-9188-4EB2-BD36-9D437E355461}" presName="desTx" presStyleLbl="alignAccFollowNode1" presStyleIdx="0" presStyleCnt="2" custLinFactNeighborX="-825" custLinFactNeighborY="676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FCD3D2E-831F-4E77-9B71-E1950C6FB580}" type="pres">
      <dgm:prSet presAssocID="{CA60BDBC-8828-430D-9F45-948DAFC9425D}" presName="space" presStyleCnt="0"/>
      <dgm:spPr/>
    </dgm:pt>
    <dgm:pt modelId="{B6616CBF-353A-4F5F-8DE6-8E9D554FEB80}" type="pres">
      <dgm:prSet presAssocID="{E3EF1E58-7D2F-4A4E-A3C3-89C4A0FB3258}" presName="composite" presStyleCnt="0"/>
      <dgm:spPr/>
    </dgm:pt>
    <dgm:pt modelId="{5F3F05C6-9010-45A6-8D74-ED95C0972CF3}" type="pres">
      <dgm:prSet presAssocID="{E3EF1E58-7D2F-4A4E-A3C3-89C4A0FB325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728897A-383D-49A9-B1D6-D58F05F7F7AC}" type="pres">
      <dgm:prSet presAssocID="{E3EF1E58-7D2F-4A4E-A3C3-89C4A0FB3258}" presName="desTx" presStyleLbl="alignAccFollowNode1" presStyleIdx="1" presStyleCnt="2" custLinFactNeighborX="814" custLinFactNeighborY="12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EDED6E32-656D-4614-9B9F-EC99E330BD2C}" type="presOf" srcId="{CD955989-17E4-43B5-8FD8-F594EB2E4655}" destId="{1728897A-383D-49A9-B1D6-D58F05F7F7AC}" srcOrd="0" destOrd="1" presId="urn:microsoft.com/office/officeart/2005/8/layout/hList1"/>
    <dgm:cxn modelId="{0F834B31-3114-4ACD-999C-0DF46681B210}" type="presOf" srcId="{85954C9D-5C76-40D4-B202-4E99A42592DF}" destId="{2D9197DA-7D24-42DB-B6F9-EF8F6FB5B414}" srcOrd="0" destOrd="1" presId="urn:microsoft.com/office/officeart/2005/8/layout/hList1"/>
    <dgm:cxn modelId="{86A83F12-20C8-4B40-B028-0D03EA4EE060}" srcId="{AD966551-EA2A-4BA1-A0CF-F3456AA071CC}" destId="{D6729148-9188-4EB2-BD36-9D437E355461}" srcOrd="0" destOrd="0" parTransId="{2D94415D-6307-4415-B57E-1A28286091C4}" sibTransId="{CA60BDBC-8828-430D-9F45-948DAFC9425D}"/>
    <dgm:cxn modelId="{9E75DD80-5884-49C7-B8FC-13E9C804B5AD}" srcId="{E3EF1E58-7D2F-4A4E-A3C3-89C4A0FB3258}" destId="{EFE8C888-0C55-4C59-ADE9-3A38D1ACF87D}" srcOrd="0" destOrd="0" parTransId="{115E9A1B-7003-4E87-8E4E-3278AA201FCB}" sibTransId="{AC487ACD-F50A-495D-B330-6B274A8D461B}"/>
    <dgm:cxn modelId="{D33B1907-C493-4BFE-92C9-CB04B72D5369}" srcId="{D6729148-9188-4EB2-BD36-9D437E355461}" destId="{85954C9D-5C76-40D4-B202-4E99A42592DF}" srcOrd="1" destOrd="0" parTransId="{042A8C59-3934-4266-B695-5EE177C4FB0D}" sibTransId="{AD0AF603-9569-4DAD-81DB-5160891FD6F6}"/>
    <dgm:cxn modelId="{B4DEAB60-13F2-453B-9D59-BF1175A84CF7}" srcId="{E3EF1E58-7D2F-4A4E-A3C3-89C4A0FB3258}" destId="{D26AC622-ED06-420C-A8D9-5B487ECD0B24}" srcOrd="2" destOrd="0" parTransId="{B6348D32-E7AA-4F1F-AF4E-573C2198D6B7}" sibTransId="{DA7E943C-DEC1-48CD-8C7A-BCA2F76A2F98}"/>
    <dgm:cxn modelId="{FB49DA19-D4FC-4518-A4F2-66BDBEB73D4E}" type="presOf" srcId="{AD966551-EA2A-4BA1-A0CF-F3456AA071CC}" destId="{77F6146F-F737-45BE-9FCD-31D3D27D4687}" srcOrd="0" destOrd="0" presId="urn:microsoft.com/office/officeart/2005/8/layout/hList1"/>
    <dgm:cxn modelId="{4A004FD6-0A2A-4BAF-9CEC-CA8762EE724B}" type="presOf" srcId="{D6729148-9188-4EB2-BD36-9D437E355461}" destId="{A1E80B51-7358-44B5-A153-9D34EBA88776}" srcOrd="0" destOrd="0" presId="urn:microsoft.com/office/officeart/2005/8/layout/hList1"/>
    <dgm:cxn modelId="{B5115E5B-54D1-49B6-AEE3-FF369BC9D00B}" srcId="{D6729148-9188-4EB2-BD36-9D437E355461}" destId="{F2B39650-C4BD-47CD-972E-9913A10737EE}" srcOrd="2" destOrd="0" parTransId="{83702DE5-9D0B-43BA-AF9F-FE1E7CB0A008}" sibTransId="{52452EA4-E3CD-4088-B2A5-9CC5C3057A43}"/>
    <dgm:cxn modelId="{56C4E78A-8762-4981-97E1-7BCF939C7801}" type="presOf" srcId="{D26AC622-ED06-420C-A8D9-5B487ECD0B24}" destId="{1728897A-383D-49A9-B1D6-D58F05F7F7AC}" srcOrd="0" destOrd="2" presId="urn:microsoft.com/office/officeart/2005/8/layout/hList1"/>
    <dgm:cxn modelId="{1D111849-AD29-401D-BBDB-5FD7F4121DFD}" type="presOf" srcId="{1C0389D6-2D7A-4560-8A23-4B211BABDDFD}" destId="{2D9197DA-7D24-42DB-B6F9-EF8F6FB5B414}" srcOrd="0" destOrd="0" presId="urn:microsoft.com/office/officeart/2005/8/layout/hList1"/>
    <dgm:cxn modelId="{7121AB74-2E44-4217-85B1-65F86E635564}" srcId="{AD966551-EA2A-4BA1-A0CF-F3456AA071CC}" destId="{E3EF1E58-7D2F-4A4E-A3C3-89C4A0FB3258}" srcOrd="1" destOrd="0" parTransId="{BEE5045E-13D1-4F94-A145-1E27BF0E66A7}" sibTransId="{78CE1106-81F5-444B-B31B-EDC813720153}"/>
    <dgm:cxn modelId="{864611DA-40CB-4EAD-90FE-9AC8492E486F}" type="presOf" srcId="{F2B39650-C4BD-47CD-972E-9913A10737EE}" destId="{2D9197DA-7D24-42DB-B6F9-EF8F6FB5B414}" srcOrd="0" destOrd="2" presId="urn:microsoft.com/office/officeart/2005/8/layout/hList1"/>
    <dgm:cxn modelId="{BBC2B14F-BD5A-4BA2-89A9-61CAEC545812}" srcId="{E3EF1E58-7D2F-4A4E-A3C3-89C4A0FB3258}" destId="{CD955989-17E4-43B5-8FD8-F594EB2E4655}" srcOrd="1" destOrd="0" parTransId="{5AA3CE5E-A3AC-49AB-AB83-76265D8FF4F0}" sibTransId="{BCC53416-40EA-424A-9CB7-93A02F4DB978}"/>
    <dgm:cxn modelId="{544E5992-07C8-4998-98B0-90AA087E20E9}" type="presOf" srcId="{E3EF1E58-7D2F-4A4E-A3C3-89C4A0FB3258}" destId="{5F3F05C6-9010-45A6-8D74-ED95C0972CF3}" srcOrd="0" destOrd="0" presId="urn:microsoft.com/office/officeart/2005/8/layout/hList1"/>
    <dgm:cxn modelId="{36F18CDA-D296-4769-A8D1-A7AABBE3C37D}" srcId="{D6729148-9188-4EB2-BD36-9D437E355461}" destId="{1C0389D6-2D7A-4560-8A23-4B211BABDDFD}" srcOrd="0" destOrd="0" parTransId="{CAC150A7-CCB4-4EF6-8B02-0C7E0C88E102}" sibTransId="{866CC818-1F0B-4A64-8E61-9B7F61AA3F9D}"/>
    <dgm:cxn modelId="{49CA4600-0E57-40C9-83BF-729872B501BC}" type="presOf" srcId="{EFE8C888-0C55-4C59-ADE9-3A38D1ACF87D}" destId="{1728897A-383D-49A9-B1D6-D58F05F7F7AC}" srcOrd="0" destOrd="0" presId="urn:microsoft.com/office/officeart/2005/8/layout/hList1"/>
    <dgm:cxn modelId="{6D76C642-C56C-402F-ABF3-C2F8CBF339A6}" type="presParOf" srcId="{77F6146F-F737-45BE-9FCD-31D3D27D4687}" destId="{96285F27-5726-4FA3-8896-15B9E8D19C0A}" srcOrd="0" destOrd="0" presId="urn:microsoft.com/office/officeart/2005/8/layout/hList1"/>
    <dgm:cxn modelId="{1615DA9D-9040-437C-95F1-00F17ADD624D}" type="presParOf" srcId="{96285F27-5726-4FA3-8896-15B9E8D19C0A}" destId="{A1E80B51-7358-44B5-A153-9D34EBA88776}" srcOrd="0" destOrd="0" presId="urn:microsoft.com/office/officeart/2005/8/layout/hList1"/>
    <dgm:cxn modelId="{E6ECFEAD-890A-404A-9B2B-EB852950B070}" type="presParOf" srcId="{96285F27-5726-4FA3-8896-15B9E8D19C0A}" destId="{2D9197DA-7D24-42DB-B6F9-EF8F6FB5B414}" srcOrd="1" destOrd="0" presId="urn:microsoft.com/office/officeart/2005/8/layout/hList1"/>
    <dgm:cxn modelId="{AB9D7BC7-AA39-41EB-A5EE-FC6C95B1B9F5}" type="presParOf" srcId="{77F6146F-F737-45BE-9FCD-31D3D27D4687}" destId="{BFCD3D2E-831F-4E77-9B71-E1950C6FB580}" srcOrd="1" destOrd="0" presId="urn:microsoft.com/office/officeart/2005/8/layout/hList1"/>
    <dgm:cxn modelId="{3AA06B10-B1E5-455A-94FF-F8262D3B0E70}" type="presParOf" srcId="{77F6146F-F737-45BE-9FCD-31D3D27D4687}" destId="{B6616CBF-353A-4F5F-8DE6-8E9D554FEB80}" srcOrd="2" destOrd="0" presId="urn:microsoft.com/office/officeart/2005/8/layout/hList1"/>
    <dgm:cxn modelId="{F10B44FE-AB7A-4C05-8C27-4DF8EE3F6CB8}" type="presParOf" srcId="{B6616CBF-353A-4F5F-8DE6-8E9D554FEB80}" destId="{5F3F05C6-9010-45A6-8D74-ED95C0972CF3}" srcOrd="0" destOrd="0" presId="urn:microsoft.com/office/officeart/2005/8/layout/hList1"/>
    <dgm:cxn modelId="{E343EEC4-44FE-4413-AA25-E73F8F3A7F79}" type="presParOf" srcId="{B6616CBF-353A-4F5F-8DE6-8E9D554FEB80}" destId="{1728897A-383D-49A9-B1D6-D58F05F7F7A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103FA8-3376-4ABC-A2F8-75620BFA1AB0}">
      <dsp:nvSpPr>
        <dsp:cNvPr id="0" name=""/>
        <dsp:cNvSpPr/>
      </dsp:nvSpPr>
      <dsp:spPr>
        <a:xfrm>
          <a:off x="0" y="928"/>
          <a:ext cx="8713559" cy="897754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60000"/>
                <a:satMod val="160000"/>
              </a:schemeClr>
            </a:gs>
            <a:gs pos="46000">
              <a:schemeClr val="accent2">
                <a:tint val="86000"/>
                <a:satMod val="160000"/>
              </a:schemeClr>
            </a:gs>
            <a:gs pos="100000">
              <a:schemeClr val="accent2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2">
              <a:satMod val="120000"/>
            </a:schemeClr>
          </a:solidFill>
          <a:prstDash val="solid"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latin typeface="Times New Roman" pitchFamily="18" charset="0"/>
              <a:cs typeface="Times New Roman" pitchFamily="18" charset="0"/>
            </a:rPr>
            <a:t>Організації, що зареєстровані в місті Києві – 10 145</a:t>
          </a:r>
          <a:endParaRPr lang="uk-UA" sz="1900" kern="1200" dirty="0"/>
        </a:p>
      </dsp:txBody>
      <dsp:txXfrm>
        <a:off x="26294" y="27222"/>
        <a:ext cx="8660971" cy="845166"/>
      </dsp:txXfrm>
    </dsp:sp>
    <dsp:sp modelId="{E92A3706-2D75-4D7C-94E1-6E2F75B327D2}">
      <dsp:nvSpPr>
        <dsp:cNvPr id="0" name=""/>
        <dsp:cNvSpPr/>
      </dsp:nvSpPr>
      <dsp:spPr>
        <a:xfrm rot="5400000">
          <a:off x="3965701" y="950650"/>
          <a:ext cx="782158" cy="75307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/>
        </a:p>
      </dsp:txBody>
      <dsp:txXfrm rot="-5400000">
        <a:off x="4130857" y="936110"/>
        <a:ext cx="451847" cy="556235"/>
      </dsp:txXfrm>
    </dsp:sp>
    <dsp:sp modelId="{CEA8454A-4648-4332-9CA2-552017BBF6A6}">
      <dsp:nvSpPr>
        <dsp:cNvPr id="0" name=""/>
        <dsp:cNvSpPr/>
      </dsp:nvSpPr>
      <dsp:spPr>
        <a:xfrm>
          <a:off x="828958" y="1786689"/>
          <a:ext cx="7365189" cy="76364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0000"/>
                <a:satMod val="160000"/>
              </a:schemeClr>
            </a:gs>
            <a:gs pos="46000">
              <a:schemeClr val="accent3">
                <a:tint val="86000"/>
                <a:satMod val="160000"/>
              </a:schemeClr>
            </a:gs>
            <a:gs pos="100000">
              <a:schemeClr val="accent3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  <a:ln>
          <a:noFill/>
        </a:ln>
        <a:effectLst>
          <a:outerShdw blurRad="50800" dist="38100" dir="14700000" algn="t" rotWithShape="0">
            <a:srgbClr val="000000">
              <a:alpha val="60000"/>
            </a:srgbClr>
          </a:outerShdw>
        </a:effectLst>
        <a:scene3d>
          <a:camera prst="orthographicFront" fov="0">
            <a:rot lat="0" lon="0" rev="0"/>
          </a:camera>
          <a:lightRig rig="contrasting" dir="t">
            <a:rot lat="0" lon="0" rev="3600000"/>
          </a:lightRig>
        </a:scene3d>
        <a:sp3d prstMaterial="plastic">
          <a:bevelT w="127000" h="38200" prst="relaxedInset"/>
          <a:contourClr>
            <a:schemeClr val="accent3"/>
          </a:contourClr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latin typeface="Times New Roman" pitchFamily="18" charset="0"/>
              <a:cs typeface="Times New Roman" pitchFamily="18" charset="0"/>
            </a:rPr>
            <a:t>Загальна кількість організацій, що фінансуються з міського бюджету – 280 (2,76 %)</a:t>
          </a:r>
          <a:endParaRPr lang="uk-UA" sz="1900" kern="1200" dirty="0"/>
        </a:p>
      </dsp:txBody>
      <dsp:txXfrm>
        <a:off x="851324" y="1809055"/>
        <a:ext cx="7320457" cy="718908"/>
      </dsp:txXfrm>
    </dsp:sp>
    <dsp:sp modelId="{7CAF1A1C-C6DA-45C7-8AAD-5FAC1E90DF85}">
      <dsp:nvSpPr>
        <dsp:cNvPr id="0" name=""/>
        <dsp:cNvSpPr/>
      </dsp:nvSpPr>
      <dsp:spPr>
        <a:xfrm rot="5397069">
          <a:off x="3983949" y="2528920"/>
          <a:ext cx="753759" cy="87859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1500" kern="1200"/>
        </a:p>
      </dsp:txBody>
      <dsp:txXfrm rot="-5400000">
        <a:off x="4097154" y="2591338"/>
        <a:ext cx="527157" cy="527631"/>
      </dsp:txXfrm>
    </dsp:sp>
    <dsp:sp modelId="{AA0F5DFB-61BD-4752-A643-1F89027E604F}">
      <dsp:nvSpPr>
        <dsp:cNvPr id="0" name=""/>
        <dsp:cNvSpPr/>
      </dsp:nvSpPr>
      <dsp:spPr>
        <a:xfrm>
          <a:off x="217754" y="3384379"/>
          <a:ext cx="8495804" cy="72323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тому числі на реалізацію конкурсних проектів – 54 (0,53%)</a:t>
          </a:r>
          <a:endParaRPr lang="ru-RU" sz="19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38937" y="3405562"/>
        <a:ext cx="8453438" cy="6808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DB83B3-5FD2-4E2D-A69E-76CAD06AB058}">
      <dsp:nvSpPr>
        <dsp:cNvPr id="0" name=""/>
        <dsp:cNvSpPr/>
      </dsp:nvSpPr>
      <dsp:spPr>
        <a:xfrm>
          <a:off x="1" y="98636"/>
          <a:ext cx="3939066" cy="979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Times New Roman" pitchFamily="18" charset="0"/>
              <a:cs typeface="Times New Roman" pitchFamily="18" charset="0"/>
            </a:rPr>
            <a:t>Підстава для фінансування</a:t>
          </a:r>
          <a:endParaRPr lang="uk-UA" sz="20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" y="98636"/>
        <a:ext cx="3939066" cy="979200"/>
      </dsp:txXfrm>
    </dsp:sp>
    <dsp:sp modelId="{E822F620-F658-4447-B4E6-B85E46DB0E1F}">
      <dsp:nvSpPr>
        <dsp:cNvPr id="0" name=""/>
        <dsp:cNvSpPr/>
      </dsp:nvSpPr>
      <dsp:spPr>
        <a:xfrm>
          <a:off x="50638" y="1159361"/>
          <a:ext cx="3837792" cy="44469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2682" tIns="122682" rIns="163576" bIns="184023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300" kern="1200" dirty="0" smtClean="0">
              <a:latin typeface="Times New Roman" pitchFamily="18" charset="0"/>
              <a:cs typeface="Times New Roman" pitchFamily="18" charset="0"/>
            </a:rPr>
            <a:t>Постанова Кабінету Міністрів України від      12 листопада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  </a:t>
          </a:r>
          <a:r>
            <a:rPr lang="uk-UA" sz="2300" kern="1200" dirty="0" smtClean="0">
              <a:latin typeface="Times New Roman" pitchFamily="18" charset="0"/>
              <a:cs typeface="Times New Roman" pitchFamily="18" charset="0"/>
            </a:rPr>
            <a:t>2011 року № 1049</a:t>
          </a:r>
          <a:r>
            <a:rPr lang="ru-RU" sz="2300" kern="1200" dirty="0" smtClean="0">
              <a:latin typeface="Times New Roman" pitchFamily="18" charset="0"/>
              <a:cs typeface="Times New Roman" pitchFamily="18" charset="0"/>
            </a:rPr>
            <a:t>  </a:t>
          </a:r>
          <a:r>
            <a:rPr lang="uk-UA" sz="2300" kern="1200" dirty="0" smtClean="0">
              <a:latin typeface="Times New Roman" pitchFamily="18" charset="0"/>
              <a:cs typeface="Times New Roman" pitchFamily="18" charset="0"/>
            </a:rPr>
            <a:t>«Про затвердження Порядку проведення конкурсу з визначення програм (проектів, заходів), розроблених інститутами громадянського суспільства, для виконання (реалізації) яких надається фінансова підтримка»</a:t>
          </a:r>
          <a:endParaRPr lang="uk-UA" sz="23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0638" y="1159361"/>
        <a:ext cx="3837792" cy="4446999"/>
      </dsp:txXfrm>
    </dsp:sp>
    <dsp:sp modelId="{4E44E31C-02FC-4DFB-93BE-79D2088376DF}">
      <dsp:nvSpPr>
        <dsp:cNvPr id="0" name=""/>
        <dsp:cNvSpPr/>
      </dsp:nvSpPr>
      <dsp:spPr>
        <a:xfrm>
          <a:off x="4464500" y="100892"/>
          <a:ext cx="3939066" cy="979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1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b="1" kern="1200" dirty="0" smtClean="0">
              <a:latin typeface="Times New Roman" pitchFamily="18" charset="0"/>
              <a:cs typeface="Times New Roman" pitchFamily="18" charset="0"/>
            </a:rPr>
            <a:t>Фінансування, </a:t>
          </a:r>
          <a:r>
            <a:rPr lang="uk-UA" sz="2000" b="1" kern="1200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sz="2000" b="1" kern="1200" dirty="0" smtClean="0">
              <a:latin typeface="Times New Roman" pitchFamily="18" charset="0"/>
              <a:cs typeface="Times New Roman" pitchFamily="18" charset="0"/>
            </a:rPr>
            <a:t>.</a:t>
          </a:r>
          <a:endParaRPr lang="uk-UA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64500" y="100892"/>
        <a:ext cx="3939066" cy="979200"/>
      </dsp:txXfrm>
    </dsp:sp>
    <dsp:sp modelId="{BB28554F-123F-4411-A6F9-B5808947A443}">
      <dsp:nvSpPr>
        <dsp:cNvPr id="0" name=""/>
        <dsp:cNvSpPr/>
      </dsp:nvSpPr>
      <dsp:spPr>
        <a:xfrm>
          <a:off x="4497509" y="1160697"/>
          <a:ext cx="3795053" cy="435290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1356" tIns="181356" rIns="241808" bIns="272034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3400" kern="1200" dirty="0">
            <a:solidFill>
              <a:srgbClr val="FF0000"/>
            </a:solidFill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400" b="1" i="0" kern="1200" dirty="0" smtClean="0">
              <a:latin typeface="Times New Roman" pitchFamily="18" charset="0"/>
              <a:cs typeface="Times New Roman" pitchFamily="18" charset="0"/>
            </a:rPr>
            <a:t>2016  рік 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-            1 500, 0 </a:t>
          </a:r>
          <a:r>
            <a:rPr lang="uk-UA" sz="3400" kern="1200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        (16 організацій)</a:t>
          </a:r>
          <a:endParaRPr lang="uk-UA" sz="34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34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3400" b="1" kern="1200" dirty="0" smtClean="0">
              <a:latin typeface="Times New Roman" pitchFamily="18" charset="0"/>
              <a:cs typeface="Times New Roman" pitchFamily="18" charset="0"/>
            </a:rPr>
            <a:t>2017 рік 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передбачено - 1 500,0 </a:t>
          </a:r>
          <a:r>
            <a:rPr lang="uk-UA" sz="3400" kern="1200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r>
            <a:rPr lang="uk-UA" sz="3400" kern="1200" dirty="0" smtClean="0">
              <a:latin typeface="Times New Roman" pitchFamily="18" charset="0"/>
              <a:cs typeface="Times New Roman" pitchFamily="18" charset="0"/>
            </a:rPr>
            <a:t>      (24 організації)</a:t>
          </a:r>
          <a:endParaRPr lang="uk-UA" sz="3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97509" y="1160697"/>
        <a:ext cx="3795053" cy="43529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80B51-7358-44B5-A153-9D34EBA88776}">
      <dsp:nvSpPr>
        <dsp:cNvPr id="0" name=""/>
        <dsp:cNvSpPr/>
      </dsp:nvSpPr>
      <dsp:spPr>
        <a:xfrm>
          <a:off x="0" y="114468"/>
          <a:ext cx="3903329" cy="13924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1" kern="1200" dirty="0" smtClean="0">
              <a:latin typeface="Times New Roman" pitchFamily="18" charset="0"/>
              <a:cs typeface="Times New Roman" pitchFamily="18" charset="0"/>
            </a:rPr>
            <a:t>Підстава для фінансування</a:t>
          </a:r>
          <a:endParaRPr lang="uk-UA" sz="3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0" y="114468"/>
        <a:ext cx="3903329" cy="1392400"/>
      </dsp:txXfrm>
    </dsp:sp>
    <dsp:sp modelId="{2D9197DA-7D24-42DB-B6F9-EF8F6FB5B414}">
      <dsp:nvSpPr>
        <dsp:cNvPr id="0" name=""/>
        <dsp:cNvSpPr/>
      </dsp:nvSpPr>
      <dsp:spPr>
        <a:xfrm>
          <a:off x="2997" y="1523614"/>
          <a:ext cx="3839932" cy="385946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Закон України «Про органи самоорганізації населення» від </a:t>
          </a:r>
          <a:r>
            <a:rPr lang="ru-RU" sz="2000" b="0" kern="1200" dirty="0" smtClean="0">
              <a:latin typeface="Times New Roman" pitchFamily="18" charset="0"/>
              <a:cs typeface="Times New Roman" pitchFamily="18" charset="0"/>
            </a:rPr>
            <a:t>11 </a:t>
          </a:r>
          <a:r>
            <a:rPr lang="ru-RU" sz="2000" b="0" kern="1200" dirty="0" err="1" smtClean="0">
              <a:latin typeface="Times New Roman" pitchFamily="18" charset="0"/>
              <a:cs typeface="Times New Roman" pitchFamily="18" charset="0"/>
            </a:rPr>
            <a:t>липня</a:t>
          </a:r>
          <a:r>
            <a:rPr lang="ru-RU" sz="2000" b="0" kern="1200" dirty="0" smtClean="0">
              <a:latin typeface="Times New Roman" pitchFamily="18" charset="0"/>
              <a:cs typeface="Times New Roman" pitchFamily="18" charset="0"/>
            </a:rPr>
            <a:t> 2001 року            </a:t>
          </a: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№</a:t>
          </a:r>
          <a:r>
            <a:rPr lang="ru-RU" sz="2000" b="0" kern="1200" dirty="0" smtClean="0">
              <a:latin typeface="Times New Roman" pitchFamily="18" charset="0"/>
              <a:cs typeface="Times New Roman" pitchFamily="18" charset="0"/>
            </a:rPr>
            <a:t> 2625-III</a:t>
          </a:r>
          <a:endParaRPr lang="uk-UA" sz="200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Міська цільова програма 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«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Сприяння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розвитку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громадянського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суспільства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 м.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Києві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на 2017 – 2019 </a:t>
          </a:r>
          <a:r>
            <a:rPr lang="ru-RU" sz="2000" b="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рр</a:t>
          </a:r>
          <a:r>
            <a:rPr lang="ru-RU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.»</a:t>
          </a:r>
          <a:r>
            <a:rPr lang="en-US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uk-UA" sz="2000" b="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затверджена рішенням Київської міської ради від 8 грудня 2016 року № 536/1540 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000" b="0" kern="1200" dirty="0" smtClean="0">
              <a:latin typeface="Times New Roman" pitchFamily="18" charset="0"/>
              <a:cs typeface="Times New Roman" pitchFamily="18" charset="0"/>
            </a:rPr>
            <a:t>нормативно-правові акти про проведення конкурсу</a:t>
          </a:r>
          <a:endParaRPr lang="uk-UA" sz="2000" b="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997" y="1523614"/>
        <a:ext cx="3839932" cy="3859469"/>
      </dsp:txXfrm>
    </dsp:sp>
    <dsp:sp modelId="{5F3F05C6-9010-45A6-8D74-ED95C0972CF3}">
      <dsp:nvSpPr>
        <dsp:cNvPr id="0" name=""/>
        <dsp:cNvSpPr/>
      </dsp:nvSpPr>
      <dsp:spPr>
        <a:xfrm>
          <a:off x="4443897" y="163034"/>
          <a:ext cx="3839932" cy="1315186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"/>
                <a:satMod val="300000"/>
              </a:schemeClr>
            </a:gs>
            <a:gs pos="34000">
              <a:schemeClr val="accent2">
                <a:hueOff val="0"/>
                <a:satOff val="0"/>
                <a:lumOff val="0"/>
                <a:alphaOff val="0"/>
                <a:tint val="13500"/>
                <a:satMod val="2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63500" dist="25400" dir="14700000" algn="t" rotWithShape="0">
            <a:srgbClr val="000000">
              <a:alpha val="50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800" b="1" kern="1200" dirty="0" smtClean="0">
              <a:latin typeface="Times New Roman" pitchFamily="18" charset="0"/>
              <a:cs typeface="Times New Roman" pitchFamily="18" charset="0"/>
            </a:rPr>
            <a:t>Фінансування, </a:t>
          </a:r>
          <a:r>
            <a:rPr lang="uk-UA" sz="3800" b="1" kern="1200" dirty="0" err="1" smtClean="0">
              <a:latin typeface="Times New Roman" pitchFamily="18" charset="0"/>
              <a:cs typeface="Times New Roman" pitchFamily="18" charset="0"/>
            </a:rPr>
            <a:t>тис.грн</a:t>
          </a:r>
          <a:endParaRPr lang="uk-UA" sz="3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43897" y="163034"/>
        <a:ext cx="3839932" cy="1315186"/>
      </dsp:txXfrm>
    </dsp:sp>
    <dsp:sp modelId="{1728897A-383D-49A9-B1D6-D58F05F7F7AC}">
      <dsp:nvSpPr>
        <dsp:cNvPr id="0" name=""/>
        <dsp:cNvSpPr/>
      </dsp:nvSpPr>
      <dsp:spPr>
        <a:xfrm>
          <a:off x="4446875" y="1527931"/>
          <a:ext cx="3839932" cy="3859469"/>
        </a:xfrm>
        <a:prstGeom prst="rect">
          <a:avLst/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uk-UA" sz="2800" b="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b="1" kern="1200" dirty="0" smtClean="0">
              <a:latin typeface="Times New Roman" pitchFamily="18" charset="0"/>
              <a:cs typeface="Times New Roman" pitchFamily="18" charset="0"/>
            </a:rPr>
            <a:t>2016 рік </a:t>
          </a: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–            1 387, 6 тис. 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грн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         </a:t>
          </a: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(21 організація)</a:t>
          </a:r>
          <a:endParaRPr lang="uk-UA" sz="28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800" b="1" kern="1200" dirty="0" smtClean="0">
              <a:latin typeface="Times New Roman" pitchFamily="18" charset="0"/>
              <a:cs typeface="Times New Roman" pitchFamily="18" charset="0"/>
            </a:rPr>
            <a:t>2017 рік </a:t>
          </a: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– передбачено -      2 000, 0 тис.</a:t>
          </a:r>
          <a:r>
            <a:rPr lang="ru-RU" sz="2800" kern="1200" dirty="0" err="1" smtClean="0">
              <a:latin typeface="Times New Roman" pitchFamily="18" charset="0"/>
              <a:cs typeface="Times New Roman" pitchFamily="18" charset="0"/>
            </a:rPr>
            <a:t>грн</a:t>
          </a: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          </a:t>
          </a:r>
          <a:r>
            <a:rPr lang="uk-UA" sz="2800" kern="1200" dirty="0" smtClean="0">
              <a:latin typeface="Times New Roman" pitchFamily="18" charset="0"/>
              <a:cs typeface="Times New Roman" pitchFamily="18" charset="0"/>
            </a:rPr>
            <a:t>(30 організацій подали проекти)</a:t>
          </a:r>
          <a:endParaRPr lang="uk-UA" sz="2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46875" y="1527931"/>
        <a:ext cx="3839932" cy="38594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0.16667</cdr:x>
      <cdr:y>0.37333</cdr:y>
    </cdr:from>
    <cdr:to>
      <cdr:x>0.5</cdr:x>
      <cdr:y>0.52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20080" y="2016224"/>
          <a:ext cx="1440160" cy="79208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0.63333</cdr:x>
      <cdr:y>0.4</cdr:y>
    </cdr:from>
    <cdr:to>
      <cdr:x>0.88333</cdr:x>
      <cdr:y>0.48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2736304" y="2160240"/>
          <a:ext cx="1080120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0.2381</cdr:x>
      <cdr:y>0.39241</cdr:y>
    </cdr:from>
    <cdr:to>
      <cdr:x>0.47619</cdr:x>
      <cdr:y>0.4557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80120" y="2232248"/>
          <a:ext cx="1080120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800" dirty="0"/>
        </a:p>
      </cdr:txBody>
    </cdr:sp>
  </cdr:relSizeAnchor>
  <cdr:relSizeAnchor xmlns:cdr="http://schemas.openxmlformats.org/drawingml/2006/chartDrawing">
    <cdr:from>
      <cdr:x>0.20635</cdr:x>
      <cdr:y>0.3038</cdr:y>
    </cdr:from>
    <cdr:to>
      <cdr:x>0.61905</cdr:x>
      <cdr:y>0.49367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936104" y="1728192"/>
          <a:ext cx="1872208" cy="108012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uk-UA" sz="1800" dirty="0" smtClean="0"/>
        </a:p>
        <a:p xmlns:a="http://schemas.openxmlformats.org/drawingml/2006/main">
          <a:r>
            <a:rPr lang="uk-UA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</a:t>
          </a:r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4024 </a:t>
          </a:r>
        </a:p>
        <a:p xmlns:a="http://schemas.openxmlformats.org/drawingml/2006/main"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2017 рік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0.31746</cdr:x>
      <cdr:y>0.39241</cdr:y>
    </cdr:from>
    <cdr:to>
      <cdr:x>0.51903</cdr:x>
      <cdr:y>0.55315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1440160" y="223224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  <cdr:relSizeAnchor xmlns:cdr="http://schemas.openxmlformats.org/drawingml/2006/chartDrawing">
    <cdr:from>
      <cdr:x>0.61905</cdr:x>
      <cdr:y>0.32911</cdr:y>
    </cdr:from>
    <cdr:to>
      <cdr:x>1</cdr:x>
      <cdr:y>0.53165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808312" y="1872208"/>
          <a:ext cx="1728192" cy="11521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3859</a:t>
          </a:r>
        </a:p>
        <a:p xmlns:a="http://schemas.openxmlformats.org/drawingml/2006/main"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2015 рік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0.42857</cdr:x>
      <cdr:y>0.62025</cdr:y>
    </cdr:from>
    <cdr:to>
      <cdr:x>0.79365</cdr:x>
      <cdr:y>0.77215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1944216" y="3528392"/>
          <a:ext cx="1656184" cy="8640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l"/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   3700</a:t>
          </a:r>
        </a:p>
        <a:p xmlns:a="http://schemas.openxmlformats.org/drawingml/2006/main">
          <a:pPr algn="l"/>
          <a:r>
            <a:rPr lang="uk-UA" sz="2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2016 рік</a:t>
          </a:r>
          <a:endParaRPr lang="ru-RU" sz="2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7FDE2A-DB71-4938-911B-C8C0DC7F29E7}" type="datetimeFigureOut">
              <a:rPr lang="uk-UA" smtClean="0"/>
              <a:pPr/>
              <a:t>10.07.2017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2F982B-1F4B-426C-B6CD-BDCF0D08C94A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3459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2F982B-1F4B-426C-B6CD-BDCF0D08C94A}" type="slidenum">
              <a:rPr lang="uk-UA" smtClean="0"/>
              <a:pPr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9482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10.07.2017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238251339"/>
              </p:ext>
            </p:extLst>
          </p:nvPr>
        </p:nvGraphicFramePr>
        <p:xfrm>
          <a:off x="642910" y="500042"/>
          <a:ext cx="7929618" cy="57864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633993515"/>
              </p:ext>
            </p:extLst>
          </p:nvPr>
        </p:nvGraphicFramePr>
        <p:xfrm>
          <a:off x="4067944" y="620688"/>
          <a:ext cx="4536504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Tm="9392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85725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Законодавство щодо фінансування </a:t>
            </a:r>
            <a:b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статутної діяльності</a:t>
            </a:r>
            <a:endParaRPr lang="uk-UA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7504" y="1196752"/>
            <a:ext cx="4680520" cy="5544615"/>
          </a:xfrm>
        </p:spPr>
        <p:txBody>
          <a:bodyPr>
            <a:normAutofit fontScale="25000" lnSpcReduction="20000"/>
          </a:bodyPr>
          <a:lstStyle/>
          <a:p>
            <a:pPr lvl="0"/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Закон України «Про громадські об'єднання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endParaRPr lang="uk-UA" sz="8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України «Про основи соціальної 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захищеності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інвалідів в Україні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 (ст.13)</a:t>
            </a:r>
          </a:p>
          <a:p>
            <a:pPr marL="64008" lvl="0" indent="0">
              <a:buNone/>
            </a:pPr>
            <a:endParaRPr lang="en-US" sz="8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Закон України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«Про Товариство Червоного Хреста України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64008" lvl="0" indent="0">
              <a:buNone/>
            </a:pP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/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Закон України «Про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статус і соціальний захист громадян, які постраждали внаслідок Чорнобильської катастрофи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marL="64008" lvl="0" indent="0">
              <a:buNone/>
            </a:pP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України «Про статус ветеранів війни, гарантії їх соціального захисту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 (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ст. 20 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uk-UA" sz="8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64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29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0" y="1124744"/>
            <a:ext cx="4572000" cy="5400600"/>
          </a:xfrm>
        </p:spPr>
        <p:txBody>
          <a:bodyPr>
            <a:normAutofit fontScale="25000" lnSpcReduction="20000"/>
          </a:bodyPr>
          <a:lstStyle/>
          <a:p>
            <a:pPr marL="64008" lvl="0" indent="0">
              <a:buNone/>
            </a:pPr>
            <a:endParaRPr lang="uk-UA" sz="2800" dirty="0">
              <a:solidFill>
                <a:schemeClr val="bg1"/>
              </a:solidFill>
            </a:endParaRPr>
          </a:p>
          <a:p>
            <a:pPr lvl="0"/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Закон України «Про жертви нацистських переслідувань» </a:t>
            </a:r>
          </a:p>
          <a:p>
            <a:pPr marL="64008" lvl="0" indent="0">
              <a:buNone/>
            </a:pP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      (ст. 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6-5)</a:t>
            </a:r>
          </a:p>
          <a:p>
            <a:pPr marL="64008" lvl="0" indent="0">
              <a:buNone/>
            </a:pPr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Закон України «Про соціальний захист дітей війни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lvl="0"/>
            <a:endParaRPr lang="en-US" sz="8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Закон </a:t>
            </a:r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України «Про органи самоорганізації 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населення»</a:t>
            </a:r>
          </a:p>
          <a:p>
            <a:pPr marL="64008" indent="0">
              <a:buNone/>
            </a:pPr>
            <a:endParaRPr lang="uk-UA" sz="8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8000" b="1" dirty="0">
                <a:latin typeface="Times New Roman" pitchFamily="18" charset="0"/>
                <a:cs typeface="Times New Roman" pitchFamily="18" charset="0"/>
              </a:rPr>
              <a:t>Указ Президента України «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Про заходи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щодо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державної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підтримки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колишніх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політичних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в'язнів</a:t>
            </a:r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8000" b="1" dirty="0" err="1">
                <a:latin typeface="Times New Roman" pitchFamily="18" charset="0"/>
                <a:cs typeface="Times New Roman" pitchFamily="18" charset="0"/>
              </a:rPr>
              <a:t>репресованих</a:t>
            </a:r>
            <a:r>
              <a:rPr lang="uk-UA" sz="80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endParaRPr lang="uk-UA" sz="80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7200" dirty="0"/>
          </a:p>
        </p:txBody>
      </p:sp>
    </p:spTree>
    <p:extLst>
      <p:ext uri="{BB962C8B-B14F-4D97-AF65-F5344CB8AC3E}">
        <p14:creationId xmlns:p14="http://schemas.microsoft.com/office/powerpoint/2010/main" val="258933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832723110"/>
              </p:ext>
            </p:extLst>
          </p:nvPr>
        </p:nvGraphicFramePr>
        <p:xfrm>
          <a:off x="286658" y="1224628"/>
          <a:ext cx="8713559" cy="49468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57644" y="116632"/>
            <a:ext cx="814393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ількість громадських організацій, </a:t>
            </a:r>
          </a:p>
          <a:p>
            <a:pPr lvl="0" algn="ctr"/>
            <a:r>
              <a:rPr lang="uk-UA" sz="2400" b="1" dirty="0" smtClean="0">
                <a:latin typeface="Times New Roman" pitchFamily="18" charset="0"/>
                <a:cs typeface="Times New Roman" pitchFamily="18" charset="0"/>
              </a:rPr>
              <a:t>що фінансуються з бюджету міста Києва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shade val="48000"/>
                <a:satMod val="230000"/>
              </a:schemeClr>
            </a:gs>
            <a:gs pos="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chemeClr val="tx1"/>
                </a:solidFill>
              </a:rPr>
              <a:t>Фінансування статутної діяльності</a:t>
            </a:r>
            <a:endParaRPr lang="uk-UA" sz="32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340769"/>
            <a:ext cx="4186808" cy="4907632"/>
          </a:xfrm>
        </p:spPr>
        <p:txBody>
          <a:bodyPr>
            <a:normAutofit fontScale="92500" lnSpcReduction="10000"/>
          </a:bodyPr>
          <a:lstStyle/>
          <a:p>
            <a:pPr marL="64008" lvl="0" indent="0">
              <a:buNone/>
            </a:pPr>
            <a:r>
              <a:rPr lang="uk-UA" sz="1800" b="1" dirty="0" smtClean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ГРОМАДСЬКІ </a:t>
            </a:r>
            <a:r>
              <a:rPr lang="uk-UA" sz="1800" b="1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ОРГАНІЗАЦІЇ, </a:t>
            </a:r>
          </a:p>
          <a:p>
            <a:pPr marL="64008" lvl="0" indent="0">
              <a:buNone/>
            </a:pPr>
            <a:r>
              <a:rPr lang="uk-UA" sz="1800" b="1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ДІЯЛЬНІСТЬ ЯКИХ  МАЄ СОЦІАЛЬНУ СПРЯМОВАНІСТЬ</a:t>
            </a:r>
          </a:p>
          <a:p>
            <a:pPr marL="64008" lvl="0" indent="0">
              <a:buNone/>
            </a:pPr>
            <a:r>
              <a:rPr lang="uk-UA" sz="2000" b="1" dirty="0" smtClean="0">
                <a:ln w="50800"/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uk-UA" sz="2000" b="1" dirty="0" smtClean="0">
                <a:ln w="50800"/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ln w="50800"/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організацій</a:t>
            </a:r>
            <a:r>
              <a:rPr lang="uk-UA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0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504,6 </a:t>
            </a:r>
            <a:r>
              <a:rPr lang="uk-UA" sz="2000" b="1" dirty="0" err="1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14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4008" lvl="0" indent="0">
              <a:buNone/>
            </a:pPr>
            <a:endParaRPr lang="uk-UA" sz="14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endParaRPr lang="uk-UA" sz="1800" b="1" dirty="0" smtClean="0">
              <a:ln w="50800"/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r>
              <a:rPr lang="uk-UA" sz="1800" b="1" dirty="0" smtClean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ГРОМАДСЬКІ </a:t>
            </a:r>
            <a:r>
              <a:rPr lang="uk-UA" sz="1800" b="1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ОРГАНІЗАЦІЇ </a:t>
            </a:r>
          </a:p>
          <a:p>
            <a:pPr marL="64008" lvl="0" indent="0">
              <a:buNone/>
            </a:pPr>
            <a:r>
              <a:rPr lang="uk-UA" sz="1800" b="1" dirty="0" smtClean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uk-UA" sz="1800" b="1" dirty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СПІЛКА САМАРИТЯН УКРАЇНИ”, ТОВАРИСТВО ЧЕРВОНОГО ХРЕСТА, ЦЕНТР ЗАХИСТУ ДІТЕЙ “НАШІ ДІТИ”, БО “ФОНД АСПЕРН</a:t>
            </a:r>
            <a:r>
              <a:rPr lang="uk-UA" sz="1800" b="1" dirty="0" smtClean="0">
                <a:ln w="50800"/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marL="64008" lvl="0" indent="0">
              <a:buNone/>
            </a:pPr>
            <a:r>
              <a:rPr lang="uk-UA" sz="2000" b="1" dirty="0" smtClean="0">
                <a:ln w="50800"/>
                <a:solidFill>
                  <a:srgbClr val="0594FF"/>
                </a:solidFill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uk-UA" sz="20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2 839,1 </a:t>
            </a:r>
            <a:r>
              <a:rPr lang="uk-UA" sz="2000" b="1" dirty="0" err="1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20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4008" lvl="0" indent="0">
              <a:buNone/>
            </a:pPr>
            <a:endParaRPr lang="uk-UA" sz="1400" b="1" dirty="0" smtClean="0">
              <a:ln w="50800"/>
              <a:solidFill>
                <a:srgbClr val="0594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endParaRPr lang="uk-UA" sz="1400" b="1" dirty="0">
              <a:ln w="50800"/>
              <a:solidFill>
                <a:srgbClr val="0594FF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r>
              <a:rPr lang="uk-UA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ГРОМАДСЬКІ ОРГАНІЗАЦІЇ </a:t>
            </a: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ІНВАЛІДІВ</a:t>
            </a:r>
            <a:endParaRPr lang="uk-UA" sz="1800" dirty="0" smtClean="0"/>
          </a:p>
          <a:p>
            <a:pPr marL="64008" indent="0">
              <a:buNone/>
            </a:pPr>
            <a:r>
              <a:rPr lang="uk-UA" sz="2000" b="1" dirty="0" smtClean="0">
                <a:ln w="50800"/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65 організацій         </a:t>
            </a:r>
            <a:r>
              <a:rPr lang="en-US" sz="2000" b="1" dirty="0" smtClean="0">
                <a:ln w="50800"/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4 749,8 </a:t>
            </a:r>
            <a:r>
              <a:rPr lang="uk-UA" sz="2000" b="1" dirty="0" err="1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20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4008" lvl="0" indent="0">
              <a:buNone/>
            </a:pPr>
            <a:endParaRPr lang="uk-UA" sz="1400" dirty="0" smtClean="0"/>
          </a:p>
          <a:p>
            <a:pPr marL="64008" lvl="0" indent="0">
              <a:buNone/>
            </a:pPr>
            <a:endParaRPr lang="uk-UA" sz="1400" dirty="0"/>
          </a:p>
          <a:p>
            <a:pPr marL="64008" lvl="0" indent="0">
              <a:buNone/>
            </a:pPr>
            <a:endParaRPr lang="uk-UA" sz="14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endParaRPr lang="uk-UA" sz="14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340769"/>
            <a:ext cx="4244280" cy="4907632"/>
          </a:xfrm>
        </p:spPr>
        <p:txBody>
          <a:bodyPr>
            <a:normAutofit fontScale="92500" lnSpcReduction="10000"/>
          </a:bodyPr>
          <a:lstStyle/>
          <a:p>
            <a:pPr marL="64008" lvl="0" indent="0">
              <a:buNone/>
            </a:pPr>
            <a:r>
              <a:rPr lang="uk-UA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ГРОМАДСЬКІ ОРГАНІЗАЦІЇ </a:t>
            </a: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ВЕТЕРАНІВ</a:t>
            </a:r>
          </a:p>
          <a:p>
            <a:pPr marL="64008" lvl="0" indent="0">
              <a:buNone/>
            </a:pPr>
            <a:endParaRPr lang="uk-UA" sz="1800" b="1" dirty="0" smtClean="0">
              <a:ln w="50800"/>
              <a:solidFill>
                <a:srgbClr val="2FDD44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r>
              <a:rPr lang="uk-UA" sz="2100" b="1" dirty="0" smtClean="0">
                <a:ln w="50800"/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81 організація          </a:t>
            </a:r>
            <a:r>
              <a:rPr lang="uk-UA" sz="21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6 291,6 </a:t>
            </a:r>
            <a:r>
              <a:rPr lang="uk-UA" sz="2100" b="1" dirty="0" err="1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2100" b="1" dirty="0" smtClean="0">
                <a:ln w="50800"/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uk-UA" sz="2100" dirty="0">
              <a:solidFill>
                <a:schemeClr val="accent1">
                  <a:lumMod val="75000"/>
                </a:schemeClr>
              </a:solidFill>
            </a:endParaRPr>
          </a:p>
          <a:p>
            <a:pPr marL="64008" lvl="0" indent="0">
              <a:buNone/>
            </a:pPr>
            <a:endParaRPr lang="uk-UA" sz="12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endParaRPr lang="uk-UA" sz="1800" b="1" dirty="0" smtClean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ГРОМАДСЬКІ ОРГАНІЗАЦІЇ</a:t>
            </a:r>
            <a:endParaRPr lang="uk-UA" sz="1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НАЦІОНАЛЬНО -ПАТРІОТИЧНОГО СПРЯМУВАННЯ </a:t>
            </a:r>
            <a:endParaRPr lang="uk-UA" sz="1800" b="1" dirty="0">
              <a:ln w="50800"/>
              <a:solidFill>
                <a:schemeClr val="bg1">
                  <a:shade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lvl="0" indent="0">
              <a:buNone/>
            </a:pPr>
            <a:r>
              <a:rPr lang="uk-UA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(Київське товариство політичних в</a:t>
            </a:r>
            <a:r>
              <a:rPr lang="en-US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1800" b="1" dirty="0" err="1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язнів</a:t>
            </a:r>
            <a:r>
              <a:rPr lang="uk-UA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 </a:t>
            </a:r>
            <a:r>
              <a:rPr lang="uk-UA" sz="1800" b="1" dirty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жертв репресій</a:t>
            </a:r>
            <a:r>
              <a:rPr lang="uk-UA" sz="1800" b="1" dirty="0" smtClean="0">
                <a:ln w="50800"/>
                <a:solidFill>
                  <a:schemeClr val="bg1">
                    <a:shade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uk-UA" sz="1800" dirty="0" smtClean="0"/>
          </a:p>
          <a:p>
            <a:pPr marL="64008" indent="0">
              <a:buNone/>
            </a:pPr>
            <a:r>
              <a:rPr lang="uk-UA" sz="21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200,0 </a:t>
            </a:r>
            <a:r>
              <a:rPr lang="uk-UA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64008" indent="0">
              <a:buNone/>
            </a:pPr>
            <a:endParaRPr lang="uk-UA" sz="1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endParaRPr lang="uk-UA" sz="18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64008" indent="0">
              <a:buNone/>
            </a:pPr>
            <a:r>
              <a:rPr lang="uk-UA" sz="1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ОРГАНИ САМООРГАНІЗАЦІЇ НАСЕЛЕННЯ</a:t>
            </a:r>
          </a:p>
          <a:p>
            <a:pPr marL="64008" indent="0">
              <a:buNone/>
            </a:pPr>
            <a:r>
              <a:rPr lang="uk-UA" sz="2100" b="1" dirty="0" smtClean="0"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95 організацій   </a:t>
            </a:r>
            <a:r>
              <a:rPr lang="en-US" sz="2100" b="1" dirty="0" smtClean="0">
                <a:solidFill>
                  <a:srgbClr val="2FDD44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18 390,0 </a:t>
            </a:r>
            <a:r>
              <a:rPr lang="uk-UA" sz="2100" b="1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тис.грн</a:t>
            </a:r>
            <a:r>
              <a:rPr lang="uk-UA" sz="21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Стрелка вправо 6"/>
          <p:cNvSpPr/>
          <p:nvPr/>
        </p:nvSpPr>
        <p:spPr>
          <a:xfrm>
            <a:off x="2274385" y="2253136"/>
            <a:ext cx="447419" cy="1586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8" name="Стрелка вправо 7"/>
          <p:cNvSpPr/>
          <p:nvPr/>
        </p:nvSpPr>
        <p:spPr>
          <a:xfrm>
            <a:off x="2253493" y="5613933"/>
            <a:ext cx="489205" cy="124592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9" name="Стрелка вправо 8"/>
          <p:cNvSpPr/>
          <p:nvPr/>
        </p:nvSpPr>
        <p:spPr>
          <a:xfrm flipV="1">
            <a:off x="6405736" y="2244492"/>
            <a:ext cx="489204" cy="158624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Стрелка вправо 5"/>
          <p:cNvSpPr/>
          <p:nvPr/>
        </p:nvSpPr>
        <p:spPr>
          <a:xfrm>
            <a:off x="6419984" y="5738525"/>
            <a:ext cx="489204" cy="144016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535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163115909"/>
              </p:ext>
            </p:extLst>
          </p:nvPr>
        </p:nvGraphicFramePr>
        <p:xfrm>
          <a:off x="323528" y="1214398"/>
          <a:ext cx="8429684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70398" y="120828"/>
            <a:ext cx="710047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Фінансування на конкурсній основі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молодіжних</a:t>
            </a:r>
            <a:r>
              <a:rPr kumimoji="0" lang="uk-UA" sz="3200" b="1" i="0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громадських організацій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29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531333454"/>
              </p:ext>
            </p:extLst>
          </p:nvPr>
        </p:nvGraphicFramePr>
        <p:xfrm>
          <a:off x="539552" y="932059"/>
          <a:ext cx="8286808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114708" y="-22048"/>
            <a:ext cx="6954597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Фінансування на конкурсній основі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32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органів самоорганізації населення</a:t>
            </a:r>
            <a:endParaRPr kumimoji="0" lang="uk-UA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489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00126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Обізнаність з роботою громадських організацій у місті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43789"/>
              </p:ext>
            </p:extLst>
          </p:nvPr>
        </p:nvGraphicFramePr>
        <p:xfrm>
          <a:off x="395536" y="1412776"/>
          <a:ext cx="8424936" cy="50760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503074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21729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Активність громадських організацій (загальна)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2111923"/>
              </p:ext>
            </p:extLst>
          </p:nvPr>
        </p:nvGraphicFramePr>
        <p:xfrm>
          <a:off x="467544" y="1772816"/>
          <a:ext cx="8280920" cy="4393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49608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2143116"/>
            <a:ext cx="82868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6600" dirty="0" smtClean="0">
                <a:latin typeface="Times New Roman" pitchFamily="18" charset="0"/>
                <a:cs typeface="Times New Roman" pitchFamily="18" charset="0"/>
              </a:rPr>
              <a:t>Дякуємо за увагу!</a:t>
            </a:r>
            <a:endParaRPr lang="uk-UA" sz="6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1554</TotalTime>
  <Words>404</Words>
  <Application>Microsoft Office PowerPoint</Application>
  <PresentationFormat>Экран (4:3)</PresentationFormat>
  <Paragraphs>91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Century Gothic</vt:lpstr>
      <vt:lpstr>Times New Roman</vt:lpstr>
      <vt:lpstr>Verdana</vt:lpstr>
      <vt:lpstr>Wingdings 2</vt:lpstr>
      <vt:lpstr>Яркая</vt:lpstr>
      <vt:lpstr>Презентация PowerPoint</vt:lpstr>
      <vt:lpstr>Законодавство щодо фінансування  статутної діяльності</vt:lpstr>
      <vt:lpstr>Презентация PowerPoint</vt:lpstr>
      <vt:lpstr>Фінансування статутної діяльності</vt:lpstr>
      <vt:lpstr>Презентация PowerPoint</vt:lpstr>
      <vt:lpstr>Презентация PowerPoint</vt:lpstr>
      <vt:lpstr>Обізнаність з роботою громадських організацій у місті</vt:lpstr>
      <vt:lpstr>Активність громадських організацій (загальна)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Melnik</dc:creator>
  <cp:lastModifiedBy>Kateryna Rogovska</cp:lastModifiedBy>
  <cp:revision>244</cp:revision>
  <cp:lastPrinted>2017-05-17T07:33:33Z</cp:lastPrinted>
  <dcterms:created xsi:type="dcterms:W3CDTF">2017-02-22T13:59:42Z</dcterms:created>
  <dcterms:modified xsi:type="dcterms:W3CDTF">2017-07-10T08:46:09Z</dcterms:modified>
</cp:coreProperties>
</file>